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1.xml" ContentType="application/vnd.openxmlformats-officedocument.presentationml.slideLayout+xml"/>
  <Override PartName="/ppt/notesSlides/notesSlide16.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7.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authors.xml" ContentType="application/vnd.ms-powerpoint.authors+xml"/>
  <Override PartName="/ppt/comments/modernComment_111_BA564177.xml" ContentType="application/vnd.ms-powerpoint.comment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4" r:id="rId2"/>
    <p:sldId id="259" r:id="rId3"/>
    <p:sldId id="274" r:id="rId4"/>
    <p:sldId id="273" r:id="rId5"/>
    <p:sldId id="278" r:id="rId6"/>
    <p:sldId id="275" r:id="rId7"/>
    <p:sldId id="277" r:id="rId8"/>
    <p:sldId id="267" r:id="rId9"/>
    <p:sldId id="286" r:id="rId10"/>
    <p:sldId id="281" r:id="rId11"/>
    <p:sldId id="283" r:id="rId12"/>
    <p:sldId id="285" r:id="rId13"/>
    <p:sldId id="288" r:id="rId14"/>
    <p:sldId id="287" r:id="rId15"/>
    <p:sldId id="289" r:id="rId16"/>
    <p:sldId id="279" r:id="rId17"/>
    <p:sldId id="2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D51BBA-AE3A-C557-01CC-7211BC890D2F}" name="Chloe Grace Gustafson" initials="CG" userId="S::cgg94@nau.edu::fd8cd8f6-6154-4141-9b03-7e00e8170e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01A"/>
    <a:srgbClr val="F8B700"/>
    <a:srgbClr val="003466"/>
    <a:srgbClr val="00ADB5"/>
    <a:srgbClr val="002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66"/>
    <p:restoredTop sz="82740" autoAdjust="0"/>
  </p:normalViewPr>
  <p:slideViewPr>
    <p:cSldViewPr snapToGrid="0" snapToObjects="1">
      <p:cViewPr varScale="1">
        <p:scale>
          <a:sx n="104" d="100"/>
          <a:sy n="104" d="100"/>
        </p:scale>
        <p:origin x="2096" y="200"/>
      </p:cViewPr>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3.xml"/></Relationships>
</file>

<file path=ppt/_rels/viewProps.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slide" Target="slides/slide16.xml"/></Relationships>
</file>

<file path=ppt/comments/modernComment_111_BA564177.xml><?xml version="1.0" encoding="utf-8"?>
<p188:cmLst xmlns:a="http://schemas.openxmlformats.org/drawingml/2006/main" xmlns:r="http://schemas.openxmlformats.org/officeDocument/2006/relationships" xmlns:p188="http://schemas.microsoft.com/office/powerpoint/2018/8/main">
  <p188:cm id="{28624E38-3458-4299-A199-2D7E260BAEDA}" authorId="{D5D51BBA-AE3A-C557-01CC-7211BC890D2F}" created="2025-04-11T16:28:56.788">
    <pc:sldMkLst xmlns:pc="http://schemas.microsoft.com/office/powerpoint/2013/main/command">
      <pc:docMk/>
      <pc:sldMk cId="3126215031" sldId="273"/>
    </pc:sldMkLst>
    <p188:txBody>
      <a:bodyPr/>
      <a:lstStyle/>
      <a:p>
        <a:r>
          <a:rPr lang="en-US"/>
          <a:t>Glucose figure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FCE00-A08F-F34C-8B2A-F2A1B097E4EE}" type="datetimeFigureOut">
              <a:rPr lang="en-US" smtClean="0"/>
              <a:t>4/12/25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0EEC6-E699-EC40-B288-4BCFF47A8383}" type="slidenum">
              <a:rPr lang="en-US" smtClean="0"/>
              <a:t>‹#›</a:t>
            </a:fld>
            <a:endParaRPr lang="en-US"/>
          </a:p>
        </p:txBody>
      </p:sp>
    </p:spTree>
    <p:extLst>
      <p:ext uri="{BB962C8B-B14F-4D97-AF65-F5344CB8AC3E}">
        <p14:creationId xmlns:p14="http://schemas.microsoft.com/office/powerpoint/2010/main" val="2601659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Chloe Gustafson and I attend Northern Arizona University. My mentor is Dr. Travis Gibbons. </a:t>
            </a:r>
          </a:p>
          <a:p>
            <a:endParaRPr lang="en-US" dirty="0"/>
          </a:p>
          <a:p>
            <a:r>
              <a:rPr lang="en-US" dirty="0"/>
              <a:t>This presentation shows the work I have done so far with the NASA Space Grant as well as what I hope to accomplish in the future. </a:t>
            </a:r>
          </a:p>
          <a:p>
            <a:endParaRPr lang="en-US" dirty="0"/>
          </a:p>
          <a:p>
            <a:r>
              <a:rPr lang="en-US" dirty="0"/>
              <a:t>The title of my project is “Using heat stress to mitigate physiological decline during long-term spaceflight”</a:t>
            </a:r>
          </a:p>
        </p:txBody>
      </p:sp>
      <p:sp>
        <p:nvSpPr>
          <p:cNvPr id="4" name="Slide Number Placeholder 3"/>
          <p:cNvSpPr>
            <a:spLocks noGrp="1"/>
          </p:cNvSpPr>
          <p:nvPr>
            <p:ph type="sldNum" sz="quarter" idx="5"/>
          </p:nvPr>
        </p:nvSpPr>
        <p:spPr/>
        <p:txBody>
          <a:bodyPr/>
          <a:lstStyle/>
          <a:p>
            <a:fld id="{7EF0EEC6-E699-EC40-B288-4BCFF47A8383}" type="slidenum">
              <a:rPr lang="en-US" smtClean="0"/>
              <a:t>1</a:t>
            </a:fld>
            <a:endParaRPr lang="en-US"/>
          </a:p>
        </p:txBody>
      </p:sp>
    </p:spTree>
    <p:extLst>
      <p:ext uri="{BB962C8B-B14F-4D97-AF65-F5344CB8AC3E}">
        <p14:creationId xmlns:p14="http://schemas.microsoft.com/office/powerpoint/2010/main" val="2031233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3B2CA-B6D9-52C3-CEC9-D84B765EE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F6A1D-74A5-46A2-570C-8055D5709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13F2D-6F7A-A729-FC1D-985F73A2E9DB}"/>
              </a:ext>
            </a:extLst>
          </p:cNvPr>
          <p:cNvSpPr>
            <a:spLocks noGrp="1"/>
          </p:cNvSpPr>
          <p:nvPr>
            <p:ph type="body" idx="1"/>
          </p:nvPr>
        </p:nvSpPr>
        <p:spPr/>
        <p:txBody>
          <a:bodyPr/>
          <a:lstStyle/>
          <a:p>
            <a:r>
              <a:rPr lang="en-US" dirty="0"/>
              <a:t>At the start of the protocol for each condition, we being by monitoring participants’ core temperature. A venous catheter is placed for each participant. We take baseline blood, arterial compliance, and temperature measurements. </a:t>
            </a:r>
          </a:p>
          <a:p>
            <a:endParaRPr lang="en-US" dirty="0"/>
          </a:p>
          <a:p>
            <a:r>
              <a:rPr lang="en-US" dirty="0"/>
              <a:t>Depending on the condition, participants either bike for 90 minutes in cold conditions, hot conditions, or remain laying on the bed for the time control. Following the 90 minutes, participants recover by laying for 2 hours until post measures are taken for arterial compliance. </a:t>
            </a:r>
          </a:p>
          <a:p>
            <a:endParaRPr lang="en-US" dirty="0"/>
          </a:p>
          <a:p>
            <a:r>
              <a:rPr lang="en-US" dirty="0"/>
              <a:t>We then begin a Glucose Tolerance Test by giving our participant a mixed meal shake. Blood samples are taken periodically to measure their glucose and insulin traces. </a:t>
            </a:r>
          </a:p>
        </p:txBody>
      </p:sp>
      <p:sp>
        <p:nvSpPr>
          <p:cNvPr id="4" name="Slide Number Placeholder 3">
            <a:extLst>
              <a:ext uri="{FF2B5EF4-FFF2-40B4-BE49-F238E27FC236}">
                <a16:creationId xmlns:a16="http://schemas.microsoft.com/office/drawing/2014/main" id="{D794EB88-0D51-2655-4ADD-5610B1B8AEF2}"/>
              </a:ext>
            </a:extLst>
          </p:cNvPr>
          <p:cNvSpPr>
            <a:spLocks noGrp="1"/>
          </p:cNvSpPr>
          <p:nvPr>
            <p:ph type="sldNum" sz="quarter" idx="5"/>
          </p:nvPr>
        </p:nvSpPr>
        <p:spPr/>
        <p:txBody>
          <a:bodyPr/>
          <a:lstStyle/>
          <a:p>
            <a:fld id="{7EF0EEC6-E699-EC40-B288-4BCFF47A8383}" type="slidenum">
              <a:rPr lang="en-US" smtClean="0"/>
              <a:t>10</a:t>
            </a:fld>
            <a:endParaRPr lang="en-US"/>
          </a:p>
        </p:txBody>
      </p:sp>
    </p:spTree>
    <p:extLst>
      <p:ext uri="{BB962C8B-B14F-4D97-AF65-F5344CB8AC3E}">
        <p14:creationId xmlns:p14="http://schemas.microsoft.com/office/powerpoint/2010/main" val="3462950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38593-B278-DEE9-EC1C-A5F7E281D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BB231-0D70-0DCB-CD62-343EE19EDE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9483F-1902-FDD6-9AEA-A5BEF78B6D9B}"/>
              </a:ext>
            </a:extLst>
          </p:cNvPr>
          <p:cNvSpPr>
            <a:spLocks noGrp="1"/>
          </p:cNvSpPr>
          <p:nvPr>
            <p:ph type="body" idx="1"/>
          </p:nvPr>
        </p:nvSpPr>
        <p:spPr/>
        <p:txBody>
          <a:bodyPr/>
          <a:lstStyle/>
          <a:p>
            <a:r>
              <a:rPr lang="en-US" dirty="0"/>
              <a:t>At the 24 hours follow up, participants are reattached to the temperature probes and core temperature monitor. We are interested in seeing any acute thermoregulation changes in response to the prior day. </a:t>
            </a:r>
          </a:p>
          <a:p>
            <a:endParaRPr lang="en-US" dirty="0"/>
          </a:p>
          <a:p>
            <a:r>
              <a:rPr lang="en-US" dirty="0"/>
              <a:t>Participants are guided through a carbon monoxide rebreathe test. With this method, we can quantify total blood volume and plasma volume in </a:t>
            </a:r>
            <a:r>
              <a:rPr lang="en-US" dirty="0" err="1"/>
              <a:t>mL.</a:t>
            </a:r>
            <a:r>
              <a:rPr lang="en-US" dirty="0"/>
              <a:t> This follow up is completed after each of the 3 conditions, allowing us to compare differences in blood volume.</a:t>
            </a:r>
          </a:p>
        </p:txBody>
      </p:sp>
      <p:sp>
        <p:nvSpPr>
          <p:cNvPr id="4" name="Slide Number Placeholder 3">
            <a:extLst>
              <a:ext uri="{FF2B5EF4-FFF2-40B4-BE49-F238E27FC236}">
                <a16:creationId xmlns:a16="http://schemas.microsoft.com/office/drawing/2014/main" id="{945835F2-2760-1944-CB37-E82C11B0F224}"/>
              </a:ext>
            </a:extLst>
          </p:cNvPr>
          <p:cNvSpPr>
            <a:spLocks noGrp="1"/>
          </p:cNvSpPr>
          <p:nvPr>
            <p:ph type="sldNum" sz="quarter" idx="5"/>
          </p:nvPr>
        </p:nvSpPr>
        <p:spPr/>
        <p:txBody>
          <a:bodyPr/>
          <a:lstStyle/>
          <a:p>
            <a:fld id="{7EF0EEC6-E699-EC40-B288-4BCFF47A8383}" type="slidenum">
              <a:rPr lang="en-US" smtClean="0"/>
              <a:t>11</a:t>
            </a:fld>
            <a:endParaRPr lang="en-US"/>
          </a:p>
        </p:txBody>
      </p:sp>
    </p:spTree>
    <p:extLst>
      <p:ext uri="{BB962C8B-B14F-4D97-AF65-F5344CB8AC3E}">
        <p14:creationId xmlns:p14="http://schemas.microsoft.com/office/powerpoint/2010/main" val="316512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078FA-53E7-B4C6-3CD1-ED675E946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231DC-4AF0-11FB-5EF7-A2CF00012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74D57-1B25-7243-540E-FC56AF0F34C4}"/>
              </a:ext>
            </a:extLst>
          </p:cNvPr>
          <p:cNvSpPr>
            <a:spLocks noGrp="1"/>
          </p:cNvSpPr>
          <p:nvPr>
            <p:ph type="body" idx="1"/>
          </p:nvPr>
        </p:nvSpPr>
        <p:spPr/>
        <p:txBody>
          <a:bodyPr/>
          <a:lstStyle/>
          <a:p>
            <a:r>
              <a:rPr lang="en-US" dirty="0"/>
              <a:t>The first outcome measure we are looking at is arterial compliance. This is a measure of arterial function based on the ability of the arteries to expand and contract in response to changes in blood pressure. We measure this through the use of carotid artery ultrasound, tonometry, and repeated blood pressure readings. </a:t>
            </a:r>
          </a:p>
          <a:p>
            <a:endParaRPr lang="en-US" dirty="0"/>
          </a:p>
          <a:p>
            <a:r>
              <a:rPr lang="en-US" dirty="0"/>
              <a:t>We expect to see an acute improvement in arterial compliance following the hot exercise condition.</a:t>
            </a:r>
          </a:p>
          <a:p>
            <a:endParaRPr lang="en-US" dirty="0"/>
          </a:p>
          <a:p>
            <a:r>
              <a:rPr lang="en-US" dirty="0"/>
              <a:t>Next, we are looking at insulin sensitivity. We measure this by having participants drink a mixed meal shake, and tracking their glucose and insulin response through periodic blood samples. </a:t>
            </a:r>
          </a:p>
          <a:p>
            <a:endParaRPr lang="en-US" dirty="0"/>
          </a:p>
          <a:p>
            <a:r>
              <a:rPr lang="en-US" dirty="0"/>
              <a:t>We expect to see an acute improvement in insulin sensitivity in the hot exercise condition.</a:t>
            </a:r>
          </a:p>
        </p:txBody>
      </p:sp>
      <p:sp>
        <p:nvSpPr>
          <p:cNvPr id="4" name="Slide Number Placeholder 3">
            <a:extLst>
              <a:ext uri="{FF2B5EF4-FFF2-40B4-BE49-F238E27FC236}">
                <a16:creationId xmlns:a16="http://schemas.microsoft.com/office/drawing/2014/main" id="{97488A2A-8240-3D72-2C4D-46942EC3F70D}"/>
              </a:ext>
            </a:extLst>
          </p:cNvPr>
          <p:cNvSpPr>
            <a:spLocks noGrp="1"/>
          </p:cNvSpPr>
          <p:nvPr>
            <p:ph type="sldNum" sz="quarter" idx="5"/>
          </p:nvPr>
        </p:nvSpPr>
        <p:spPr/>
        <p:txBody>
          <a:bodyPr/>
          <a:lstStyle/>
          <a:p>
            <a:fld id="{7EF0EEC6-E699-EC40-B288-4BCFF47A8383}" type="slidenum">
              <a:rPr lang="en-US" smtClean="0"/>
              <a:t>12</a:t>
            </a:fld>
            <a:endParaRPr lang="en-US"/>
          </a:p>
        </p:txBody>
      </p:sp>
    </p:spTree>
    <p:extLst>
      <p:ext uri="{BB962C8B-B14F-4D97-AF65-F5344CB8AC3E}">
        <p14:creationId xmlns:p14="http://schemas.microsoft.com/office/powerpoint/2010/main" val="277790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44A7-D0D3-5562-DC71-68D802FEE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FCD2B-CD1D-39AC-F561-525F9716F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B8E67-932C-53DB-B463-514D46EB53C1}"/>
              </a:ext>
            </a:extLst>
          </p:cNvPr>
          <p:cNvSpPr>
            <a:spLocks noGrp="1"/>
          </p:cNvSpPr>
          <p:nvPr>
            <p:ph type="body" idx="1"/>
          </p:nvPr>
        </p:nvSpPr>
        <p:spPr/>
        <p:txBody>
          <a:bodyPr/>
          <a:lstStyle/>
          <a:p>
            <a:r>
              <a:rPr lang="en-US" dirty="0"/>
              <a:t>Next, we are looking at insulin sensitivity. We measure this by having participants drink a mixed meal shake, and tracking their glucose and insulin response through periodic blood samples. </a:t>
            </a:r>
          </a:p>
          <a:p>
            <a:endParaRPr lang="en-US" dirty="0"/>
          </a:p>
          <a:p>
            <a:r>
              <a:rPr lang="en-US" dirty="0"/>
              <a:t>We expect to see an acute improvement in insulin sensitivity in the hot exercise condition.</a:t>
            </a:r>
          </a:p>
        </p:txBody>
      </p:sp>
      <p:sp>
        <p:nvSpPr>
          <p:cNvPr id="4" name="Slide Number Placeholder 3">
            <a:extLst>
              <a:ext uri="{FF2B5EF4-FFF2-40B4-BE49-F238E27FC236}">
                <a16:creationId xmlns:a16="http://schemas.microsoft.com/office/drawing/2014/main" id="{83C0E1CF-D96B-AA9B-ED48-113F12C63FF1}"/>
              </a:ext>
            </a:extLst>
          </p:cNvPr>
          <p:cNvSpPr>
            <a:spLocks noGrp="1"/>
          </p:cNvSpPr>
          <p:nvPr>
            <p:ph type="sldNum" sz="quarter" idx="5"/>
          </p:nvPr>
        </p:nvSpPr>
        <p:spPr/>
        <p:txBody>
          <a:bodyPr/>
          <a:lstStyle/>
          <a:p>
            <a:fld id="{7EF0EEC6-E699-EC40-B288-4BCFF47A8383}" type="slidenum">
              <a:rPr lang="en-US" smtClean="0"/>
              <a:t>13</a:t>
            </a:fld>
            <a:endParaRPr lang="en-US"/>
          </a:p>
        </p:txBody>
      </p:sp>
    </p:spTree>
    <p:extLst>
      <p:ext uri="{BB962C8B-B14F-4D97-AF65-F5344CB8AC3E}">
        <p14:creationId xmlns:p14="http://schemas.microsoft.com/office/powerpoint/2010/main" val="3902795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B612-3052-71F0-3AA5-0E86E1A90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9B43A-255B-4D3B-F1E1-45C98C357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7D415-04DC-E525-4563-22378D82FAEF}"/>
              </a:ext>
            </a:extLst>
          </p:cNvPr>
          <p:cNvSpPr>
            <a:spLocks noGrp="1"/>
          </p:cNvSpPr>
          <p:nvPr>
            <p:ph type="body" idx="1"/>
          </p:nvPr>
        </p:nvSpPr>
        <p:spPr/>
        <p:txBody>
          <a:bodyPr/>
          <a:lstStyle/>
          <a:p>
            <a:r>
              <a:rPr lang="en-US" dirty="0"/>
              <a:t>We are interested in seeing how resting core temperature changes 24 hours after each condition. To determine this, participants are attached to temperature probes and a core temperature reader. This also allows us to ensure the difference in core temperature between the cold and hot exercise conditions is significantly different. </a:t>
            </a:r>
          </a:p>
          <a:p>
            <a:endParaRPr lang="en-US" dirty="0"/>
          </a:p>
          <a:p>
            <a:r>
              <a:rPr lang="en-US" dirty="0"/>
              <a:t>We expect to see a decrease in resting core body temperature 24 hours after the hot exercise condition. </a:t>
            </a:r>
          </a:p>
          <a:p>
            <a:endParaRPr lang="en-US" dirty="0"/>
          </a:p>
        </p:txBody>
      </p:sp>
      <p:sp>
        <p:nvSpPr>
          <p:cNvPr id="4" name="Slide Number Placeholder 3">
            <a:extLst>
              <a:ext uri="{FF2B5EF4-FFF2-40B4-BE49-F238E27FC236}">
                <a16:creationId xmlns:a16="http://schemas.microsoft.com/office/drawing/2014/main" id="{E4924967-365C-96EA-EAE7-28DE045E5E66}"/>
              </a:ext>
            </a:extLst>
          </p:cNvPr>
          <p:cNvSpPr>
            <a:spLocks noGrp="1"/>
          </p:cNvSpPr>
          <p:nvPr>
            <p:ph type="sldNum" sz="quarter" idx="5"/>
          </p:nvPr>
        </p:nvSpPr>
        <p:spPr/>
        <p:txBody>
          <a:bodyPr/>
          <a:lstStyle/>
          <a:p>
            <a:fld id="{7EF0EEC6-E699-EC40-B288-4BCFF47A8383}" type="slidenum">
              <a:rPr lang="en-US" smtClean="0"/>
              <a:t>14</a:t>
            </a:fld>
            <a:endParaRPr lang="en-US"/>
          </a:p>
        </p:txBody>
      </p:sp>
    </p:spTree>
    <p:extLst>
      <p:ext uri="{BB962C8B-B14F-4D97-AF65-F5344CB8AC3E}">
        <p14:creationId xmlns:p14="http://schemas.microsoft.com/office/powerpoint/2010/main" val="790150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20FC3-E4E1-1B98-0BAB-1F62317A4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6C3A4-CBF5-BF75-4242-A93B8923C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690F5-BFDF-B803-CF80-797C224D3BE9}"/>
              </a:ext>
            </a:extLst>
          </p:cNvPr>
          <p:cNvSpPr>
            <a:spLocks noGrp="1"/>
          </p:cNvSpPr>
          <p:nvPr>
            <p:ph type="body" idx="1"/>
          </p:nvPr>
        </p:nvSpPr>
        <p:spPr/>
        <p:txBody>
          <a:bodyPr/>
          <a:lstStyle/>
          <a:p>
            <a:r>
              <a:rPr lang="en-US" dirty="0"/>
              <a:t>Lastly, we are interested in blood volume expansion. By using a carbon monoxide rebreathe technique, we are able to compare differences in plasma volume between the 3 conditions. </a:t>
            </a:r>
          </a:p>
          <a:p>
            <a:endParaRPr lang="en-US" dirty="0"/>
          </a:p>
          <a:p>
            <a:r>
              <a:rPr lang="en-US" dirty="0"/>
              <a:t>We expect to see an acute expansion in plasma volume 24 hours after the exercise hot condition. </a:t>
            </a:r>
          </a:p>
        </p:txBody>
      </p:sp>
      <p:sp>
        <p:nvSpPr>
          <p:cNvPr id="4" name="Slide Number Placeholder 3">
            <a:extLst>
              <a:ext uri="{FF2B5EF4-FFF2-40B4-BE49-F238E27FC236}">
                <a16:creationId xmlns:a16="http://schemas.microsoft.com/office/drawing/2014/main" id="{0A520B16-5DF3-C5B0-624B-047C1FD179E8}"/>
              </a:ext>
            </a:extLst>
          </p:cNvPr>
          <p:cNvSpPr>
            <a:spLocks noGrp="1"/>
          </p:cNvSpPr>
          <p:nvPr>
            <p:ph type="sldNum" sz="quarter" idx="5"/>
          </p:nvPr>
        </p:nvSpPr>
        <p:spPr/>
        <p:txBody>
          <a:bodyPr/>
          <a:lstStyle/>
          <a:p>
            <a:fld id="{7EF0EEC6-E699-EC40-B288-4BCFF47A8383}" type="slidenum">
              <a:rPr lang="en-US" smtClean="0"/>
              <a:t>15</a:t>
            </a:fld>
            <a:endParaRPr lang="en-US"/>
          </a:p>
        </p:txBody>
      </p:sp>
    </p:spTree>
    <p:extLst>
      <p:ext uri="{BB962C8B-B14F-4D97-AF65-F5344CB8AC3E}">
        <p14:creationId xmlns:p14="http://schemas.microsoft.com/office/powerpoint/2010/main" val="216983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893C9-7B03-0982-9ED5-927968935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C4E46-25CC-C6DB-4C94-9ED0A5020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D768D-F932-62AE-9C57-61901F304119}"/>
              </a:ext>
            </a:extLst>
          </p:cNvPr>
          <p:cNvSpPr>
            <a:spLocks noGrp="1"/>
          </p:cNvSpPr>
          <p:nvPr>
            <p:ph type="body" idx="1"/>
          </p:nvPr>
        </p:nvSpPr>
        <p:spPr/>
        <p:txBody>
          <a:bodyPr/>
          <a:lstStyle/>
          <a:p>
            <a:r>
              <a:rPr lang="en-US" dirty="0"/>
              <a:t>These are my acknowledgements.</a:t>
            </a:r>
          </a:p>
        </p:txBody>
      </p:sp>
      <p:sp>
        <p:nvSpPr>
          <p:cNvPr id="4" name="Slide Number Placeholder 3">
            <a:extLst>
              <a:ext uri="{FF2B5EF4-FFF2-40B4-BE49-F238E27FC236}">
                <a16:creationId xmlns:a16="http://schemas.microsoft.com/office/drawing/2014/main" id="{9BDBD23F-5BCD-9306-7361-6BCA2C2A20D0}"/>
              </a:ext>
            </a:extLst>
          </p:cNvPr>
          <p:cNvSpPr>
            <a:spLocks noGrp="1"/>
          </p:cNvSpPr>
          <p:nvPr>
            <p:ph type="sldNum" sz="quarter" idx="5"/>
          </p:nvPr>
        </p:nvSpPr>
        <p:spPr/>
        <p:txBody>
          <a:bodyPr/>
          <a:lstStyle/>
          <a:p>
            <a:fld id="{7EF0EEC6-E699-EC40-B288-4BCFF47A8383}" type="slidenum">
              <a:rPr lang="en-US" smtClean="0"/>
              <a:t>16</a:t>
            </a:fld>
            <a:endParaRPr lang="en-US"/>
          </a:p>
        </p:txBody>
      </p:sp>
    </p:spTree>
    <p:extLst>
      <p:ext uri="{BB962C8B-B14F-4D97-AF65-F5344CB8AC3E}">
        <p14:creationId xmlns:p14="http://schemas.microsoft.com/office/powerpoint/2010/main" val="868103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I am happy to answer any questions. </a:t>
            </a:r>
          </a:p>
        </p:txBody>
      </p:sp>
      <p:sp>
        <p:nvSpPr>
          <p:cNvPr id="4" name="Slide Number Placeholder 3"/>
          <p:cNvSpPr>
            <a:spLocks noGrp="1"/>
          </p:cNvSpPr>
          <p:nvPr>
            <p:ph type="sldNum" sz="quarter" idx="5"/>
          </p:nvPr>
        </p:nvSpPr>
        <p:spPr/>
        <p:txBody>
          <a:bodyPr/>
          <a:lstStyle/>
          <a:p>
            <a:fld id="{7EF0EEC6-E699-EC40-B288-4BCFF47A8383}" type="slidenum">
              <a:rPr lang="en-US" smtClean="0"/>
              <a:t>17</a:t>
            </a:fld>
            <a:endParaRPr lang="en-US"/>
          </a:p>
        </p:txBody>
      </p:sp>
    </p:spTree>
    <p:extLst>
      <p:ext uri="{BB962C8B-B14F-4D97-AF65-F5344CB8AC3E}">
        <p14:creationId xmlns:p14="http://schemas.microsoft.com/office/powerpoint/2010/main" val="410814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Astronauts live free of the environmental and physical stress that is experienced on Earth. Such stress includes walking throughout the day and carrying one’s own bodyweight. </a:t>
            </a:r>
          </a:p>
          <a:p>
            <a:endParaRPr lang="en-US" dirty="0"/>
          </a:p>
          <a:p>
            <a:r>
              <a:rPr lang="en-US" dirty="0"/>
              <a:t>During space-flight, astronauts are already required to exercise for 2 hours each day, yet we still see rapid deterioration in some biological systems </a:t>
            </a:r>
          </a:p>
          <a:p>
            <a:endParaRPr lang="en-US" dirty="0"/>
          </a:p>
          <a:p>
            <a:r>
              <a:rPr lang="en-US" dirty="0"/>
              <a:t>This suggests that 2 hours of exercise cannot compensate for the lack of physical stress experienced in space. </a:t>
            </a:r>
          </a:p>
          <a:p>
            <a:endParaRPr lang="en-US" dirty="0"/>
          </a:p>
          <a:p>
            <a:r>
              <a:rPr lang="en-US" dirty="0"/>
              <a:t>For reference, these figures show a day trace of heart rate and activity counts pre and in-flight. This visualizes the activity difference seen on Earth vs. in space. </a:t>
            </a:r>
          </a:p>
        </p:txBody>
      </p:sp>
      <p:sp>
        <p:nvSpPr>
          <p:cNvPr id="4" name="Slide Number Placeholder 3"/>
          <p:cNvSpPr>
            <a:spLocks noGrp="1"/>
          </p:cNvSpPr>
          <p:nvPr>
            <p:ph type="sldNum" sz="quarter" idx="5"/>
          </p:nvPr>
        </p:nvSpPr>
        <p:spPr/>
        <p:txBody>
          <a:bodyPr/>
          <a:lstStyle/>
          <a:p>
            <a:fld id="{7EF0EEC6-E699-EC40-B288-4BCFF47A8383}" type="slidenum">
              <a:rPr lang="en-US" smtClean="0"/>
              <a:t>2</a:t>
            </a:fld>
            <a:endParaRPr lang="en-US"/>
          </a:p>
        </p:txBody>
      </p:sp>
    </p:spTree>
    <p:extLst>
      <p:ext uri="{BB962C8B-B14F-4D97-AF65-F5344CB8AC3E}">
        <p14:creationId xmlns:p14="http://schemas.microsoft.com/office/powerpoint/2010/main" val="183678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4B24-F725-97A5-B0E8-4E7253056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76365-3540-ADE3-EB20-A5B00FA86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C6E7D-2EE5-DBA5-4750-84F1E842A01E}"/>
              </a:ext>
            </a:extLst>
          </p:cNvPr>
          <p:cNvSpPr>
            <a:spLocks noGrp="1"/>
          </p:cNvSpPr>
          <p:nvPr>
            <p:ph type="body" idx="1"/>
          </p:nvPr>
        </p:nvSpPr>
        <p:spPr/>
        <p:txBody>
          <a:bodyPr/>
          <a:lstStyle/>
          <a:p>
            <a:r>
              <a:rPr lang="en-US" dirty="0"/>
              <a:t>One of the physiological declines we see in astronauts is the stiffening of their arteries. As shown by this figure, the change in arterial stiffness in just 6 months of spaceflight is equivalent to arterial aging that occurs in 30 years on Earth. </a:t>
            </a:r>
          </a:p>
          <a:p>
            <a:endParaRPr lang="en-US" dirty="0"/>
          </a:p>
          <a:p>
            <a:r>
              <a:rPr lang="en-US" dirty="0"/>
              <a:t>Arterial stiffening is a precursor to cardiovascular disease which is why is it such a concern for returning astronauts. </a:t>
            </a:r>
          </a:p>
        </p:txBody>
      </p:sp>
      <p:sp>
        <p:nvSpPr>
          <p:cNvPr id="4" name="Slide Number Placeholder 3">
            <a:extLst>
              <a:ext uri="{FF2B5EF4-FFF2-40B4-BE49-F238E27FC236}">
                <a16:creationId xmlns:a16="http://schemas.microsoft.com/office/drawing/2014/main" id="{3477AC4C-6E51-95E9-DFDA-690AC3A1745F}"/>
              </a:ext>
            </a:extLst>
          </p:cNvPr>
          <p:cNvSpPr>
            <a:spLocks noGrp="1"/>
          </p:cNvSpPr>
          <p:nvPr>
            <p:ph type="sldNum" sz="quarter" idx="5"/>
          </p:nvPr>
        </p:nvSpPr>
        <p:spPr/>
        <p:txBody>
          <a:bodyPr/>
          <a:lstStyle/>
          <a:p>
            <a:fld id="{7EF0EEC6-E699-EC40-B288-4BCFF47A8383}" type="slidenum">
              <a:rPr lang="en-US" smtClean="0"/>
              <a:t>3</a:t>
            </a:fld>
            <a:endParaRPr lang="en-US"/>
          </a:p>
        </p:txBody>
      </p:sp>
    </p:spTree>
    <p:extLst>
      <p:ext uri="{BB962C8B-B14F-4D97-AF65-F5344CB8AC3E}">
        <p14:creationId xmlns:p14="http://schemas.microsoft.com/office/powerpoint/2010/main" val="357962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87CEF-6926-65E8-5B80-40D674861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1BAB0-FE10-8417-3A95-5C6329AEF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634C5-2A14-7DD9-8B4D-5C4D0B6365DF}"/>
              </a:ext>
            </a:extLst>
          </p:cNvPr>
          <p:cNvSpPr>
            <a:spLocks noGrp="1"/>
          </p:cNvSpPr>
          <p:nvPr>
            <p:ph type="body" idx="1"/>
          </p:nvPr>
        </p:nvSpPr>
        <p:spPr/>
        <p:txBody>
          <a:bodyPr/>
          <a:lstStyle/>
          <a:p>
            <a:r>
              <a:rPr lang="en-US" dirty="0"/>
              <a:t>Another problem encountered during spaceflight is insulin resistance. This is when the body’s cells become less responsive to the hormone insulin. </a:t>
            </a:r>
          </a:p>
          <a:p>
            <a:endParaRPr lang="en-US" dirty="0"/>
          </a:p>
          <a:p>
            <a:r>
              <a:rPr lang="en-US" dirty="0"/>
              <a:t>This lack of responsiveness leads to higher blood glucose levels and increase the likelihood of pre-diabetes and type 2 diabetes.</a:t>
            </a:r>
          </a:p>
          <a:p>
            <a:endParaRPr lang="en-US" dirty="0"/>
          </a:p>
          <a:p>
            <a:r>
              <a:rPr lang="en-US" dirty="0"/>
              <a:t>These figures show that although blood glucose levels do not have a dramatic shift during spaceflight, insulin does, meaning individuals are more insulin resistant since more must be secreted to maintain proper blood glucose levels. </a:t>
            </a:r>
          </a:p>
          <a:p>
            <a:endParaRPr lang="en-US" dirty="0"/>
          </a:p>
          <a:p>
            <a:r>
              <a:rPr lang="en-US" dirty="0"/>
              <a:t>This is evidence that glucose control is impaired, however; a glucose tolerance test is needed to confirm this is due to insulin resistance. </a:t>
            </a:r>
          </a:p>
        </p:txBody>
      </p:sp>
      <p:sp>
        <p:nvSpPr>
          <p:cNvPr id="4" name="Slide Number Placeholder 3">
            <a:extLst>
              <a:ext uri="{FF2B5EF4-FFF2-40B4-BE49-F238E27FC236}">
                <a16:creationId xmlns:a16="http://schemas.microsoft.com/office/drawing/2014/main" id="{7F71C43B-45C6-2DEF-F56C-47E769ABA532}"/>
              </a:ext>
            </a:extLst>
          </p:cNvPr>
          <p:cNvSpPr>
            <a:spLocks noGrp="1"/>
          </p:cNvSpPr>
          <p:nvPr>
            <p:ph type="sldNum" sz="quarter" idx="5"/>
          </p:nvPr>
        </p:nvSpPr>
        <p:spPr/>
        <p:txBody>
          <a:bodyPr/>
          <a:lstStyle/>
          <a:p>
            <a:fld id="{7EF0EEC6-E699-EC40-B288-4BCFF47A8383}" type="slidenum">
              <a:rPr lang="en-US" smtClean="0"/>
              <a:t>4</a:t>
            </a:fld>
            <a:endParaRPr lang="en-US"/>
          </a:p>
        </p:txBody>
      </p:sp>
    </p:spTree>
    <p:extLst>
      <p:ext uri="{BB962C8B-B14F-4D97-AF65-F5344CB8AC3E}">
        <p14:creationId xmlns:p14="http://schemas.microsoft.com/office/powerpoint/2010/main" val="272256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EDEB4-D041-8D05-5D94-E410B7DBF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1EE4F-BA69-81D5-6DC9-3923A41AD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0924B-A20E-CA08-97D1-B20D7FE6D79F}"/>
              </a:ext>
            </a:extLst>
          </p:cNvPr>
          <p:cNvSpPr>
            <a:spLocks noGrp="1"/>
          </p:cNvSpPr>
          <p:nvPr>
            <p:ph type="body" idx="1"/>
          </p:nvPr>
        </p:nvSpPr>
        <p:spPr/>
        <p:txBody>
          <a:bodyPr/>
          <a:lstStyle/>
          <a:p>
            <a:r>
              <a:rPr lang="en-US" dirty="0"/>
              <a:t>Another problem astronauts encounter is the upward shift of core temperature. </a:t>
            </a:r>
          </a:p>
          <a:p>
            <a:endParaRPr lang="en-US" dirty="0"/>
          </a:p>
          <a:p>
            <a:r>
              <a:rPr lang="en-US" dirty="0"/>
              <a:t>For reference average resting core temperature is around 37C. When a person approaches 40C, we begin to worry about heat induced problems such as heat stroke. </a:t>
            </a:r>
          </a:p>
          <a:p>
            <a:endParaRPr lang="en-US" dirty="0"/>
          </a:p>
          <a:p>
            <a:r>
              <a:rPr lang="en-US" dirty="0"/>
              <a:t>Even minor changes in core body temperature can impair both physical and cognitive impairment which is why it is important to find a strategy to regulate this factor. </a:t>
            </a:r>
          </a:p>
        </p:txBody>
      </p:sp>
      <p:sp>
        <p:nvSpPr>
          <p:cNvPr id="4" name="Slide Number Placeholder 3">
            <a:extLst>
              <a:ext uri="{FF2B5EF4-FFF2-40B4-BE49-F238E27FC236}">
                <a16:creationId xmlns:a16="http://schemas.microsoft.com/office/drawing/2014/main" id="{B143B03F-E9CA-4BE6-6E06-858636899320}"/>
              </a:ext>
            </a:extLst>
          </p:cNvPr>
          <p:cNvSpPr>
            <a:spLocks noGrp="1"/>
          </p:cNvSpPr>
          <p:nvPr>
            <p:ph type="sldNum" sz="quarter" idx="5"/>
          </p:nvPr>
        </p:nvSpPr>
        <p:spPr/>
        <p:txBody>
          <a:bodyPr/>
          <a:lstStyle/>
          <a:p>
            <a:fld id="{7EF0EEC6-E699-EC40-B288-4BCFF47A8383}" type="slidenum">
              <a:rPr lang="en-US" smtClean="0"/>
              <a:t>5</a:t>
            </a:fld>
            <a:endParaRPr lang="en-US"/>
          </a:p>
        </p:txBody>
      </p:sp>
    </p:spTree>
    <p:extLst>
      <p:ext uri="{BB962C8B-B14F-4D97-AF65-F5344CB8AC3E}">
        <p14:creationId xmlns:p14="http://schemas.microsoft.com/office/powerpoint/2010/main" val="204014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106D9-DE89-0589-9790-28D86AF2C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FFB27-E218-5056-C449-7809616DD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12D8B-B522-46D1-BD19-EECFCBF00BD7}"/>
              </a:ext>
            </a:extLst>
          </p:cNvPr>
          <p:cNvSpPr>
            <a:spLocks noGrp="1"/>
          </p:cNvSpPr>
          <p:nvPr>
            <p:ph type="body" idx="1"/>
          </p:nvPr>
        </p:nvSpPr>
        <p:spPr/>
        <p:txBody>
          <a:bodyPr/>
          <a:lstStyle/>
          <a:p>
            <a:r>
              <a:rPr lang="en-US" dirty="0"/>
              <a:t>Astronauts experience a decrease in total blood volume, specifically plasma volume during long-term spaceflight. </a:t>
            </a:r>
          </a:p>
          <a:p>
            <a:endParaRPr lang="en-US" dirty="0"/>
          </a:p>
          <a:p>
            <a:r>
              <a:rPr lang="en-US" dirty="0"/>
              <a:t>Upon return to Earth, this decrease in plasma volume leads to complications with maintaining blood pressure. This causes difficulty when being in the upright position.</a:t>
            </a:r>
          </a:p>
          <a:p>
            <a:endParaRPr lang="en-US" dirty="0"/>
          </a:p>
          <a:p>
            <a:r>
              <a:rPr lang="en-US" dirty="0"/>
              <a:t>This figure shows Brachial Arterial Pressure while sitting then standing. On Earth, there is a maintenance of blood pressure while standing, however; during spaceflight, we see a drop in blood pressure when standing. </a:t>
            </a:r>
          </a:p>
        </p:txBody>
      </p:sp>
      <p:sp>
        <p:nvSpPr>
          <p:cNvPr id="4" name="Slide Number Placeholder 3">
            <a:extLst>
              <a:ext uri="{FF2B5EF4-FFF2-40B4-BE49-F238E27FC236}">
                <a16:creationId xmlns:a16="http://schemas.microsoft.com/office/drawing/2014/main" id="{ACB27577-773A-00FE-615C-18DD8EF252E1}"/>
              </a:ext>
            </a:extLst>
          </p:cNvPr>
          <p:cNvSpPr>
            <a:spLocks noGrp="1"/>
          </p:cNvSpPr>
          <p:nvPr>
            <p:ph type="sldNum" sz="quarter" idx="5"/>
          </p:nvPr>
        </p:nvSpPr>
        <p:spPr/>
        <p:txBody>
          <a:bodyPr/>
          <a:lstStyle/>
          <a:p>
            <a:fld id="{7EF0EEC6-E699-EC40-B288-4BCFF47A8383}" type="slidenum">
              <a:rPr lang="en-US" smtClean="0"/>
              <a:t>6</a:t>
            </a:fld>
            <a:endParaRPr lang="en-US"/>
          </a:p>
        </p:txBody>
      </p:sp>
    </p:spTree>
    <p:extLst>
      <p:ext uri="{BB962C8B-B14F-4D97-AF65-F5344CB8AC3E}">
        <p14:creationId xmlns:p14="http://schemas.microsoft.com/office/powerpoint/2010/main" val="93913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03451-9CBF-EC2E-A658-A5CF5F649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739BE-B4A3-DB1A-3329-C026A940D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BDB75-597D-33D1-48E6-D6DADF2037D1}"/>
              </a:ext>
            </a:extLst>
          </p:cNvPr>
          <p:cNvSpPr>
            <a:spLocks noGrp="1"/>
          </p:cNvSpPr>
          <p:nvPr>
            <p:ph type="body" idx="1"/>
          </p:nvPr>
        </p:nvSpPr>
        <p:spPr/>
        <p:txBody>
          <a:bodyPr/>
          <a:lstStyle/>
          <a:p>
            <a:r>
              <a:rPr lang="en-US" dirty="0"/>
              <a:t>On Earth, heat exposure has been shown to provide short term benefits for arterial function and insulin sensitivity. Heat stress has also been shown to decrease core body temperature and expand plasma volume 24 hours later. </a:t>
            </a:r>
          </a:p>
          <a:p>
            <a:endParaRPr lang="en-US" dirty="0"/>
          </a:p>
          <a:p>
            <a:r>
              <a:rPr lang="en-US" dirty="0"/>
              <a:t>Because of this, we propose that the addition of heat stress to exercise during spaceflight will minimize the negative health outcomes that occur in astronauts. </a:t>
            </a:r>
          </a:p>
        </p:txBody>
      </p:sp>
      <p:sp>
        <p:nvSpPr>
          <p:cNvPr id="4" name="Slide Number Placeholder 3">
            <a:extLst>
              <a:ext uri="{FF2B5EF4-FFF2-40B4-BE49-F238E27FC236}">
                <a16:creationId xmlns:a16="http://schemas.microsoft.com/office/drawing/2014/main" id="{8B1E1441-93C9-7980-C551-2093C535C61C}"/>
              </a:ext>
            </a:extLst>
          </p:cNvPr>
          <p:cNvSpPr>
            <a:spLocks noGrp="1"/>
          </p:cNvSpPr>
          <p:nvPr>
            <p:ph type="sldNum" sz="quarter" idx="5"/>
          </p:nvPr>
        </p:nvSpPr>
        <p:spPr/>
        <p:txBody>
          <a:bodyPr/>
          <a:lstStyle/>
          <a:p>
            <a:fld id="{7EF0EEC6-E699-EC40-B288-4BCFF47A8383}" type="slidenum">
              <a:rPr lang="en-US" smtClean="0"/>
              <a:t>7</a:t>
            </a:fld>
            <a:endParaRPr lang="en-US"/>
          </a:p>
        </p:txBody>
      </p:sp>
    </p:spTree>
    <p:extLst>
      <p:ext uri="{BB962C8B-B14F-4D97-AF65-F5344CB8AC3E}">
        <p14:creationId xmlns:p14="http://schemas.microsoft.com/office/powerpoint/2010/main" val="407196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D713B-C465-BA29-28A8-FB121E386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C6950-6A5F-4549-955E-167915BD8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2C228-394E-B28D-00E5-A7EB553661DA}"/>
              </a:ext>
            </a:extLst>
          </p:cNvPr>
          <p:cNvSpPr>
            <a:spLocks noGrp="1"/>
          </p:cNvSpPr>
          <p:nvPr>
            <p:ph type="body" idx="1"/>
          </p:nvPr>
        </p:nvSpPr>
        <p:spPr/>
        <p:txBody>
          <a:bodyPr/>
          <a:lstStyle/>
          <a:p>
            <a:r>
              <a:rPr lang="en-US" dirty="0"/>
              <a:t>This study is a repeated measures design, meaning each participant will complete every condition. </a:t>
            </a:r>
          </a:p>
          <a:p>
            <a:endParaRPr lang="en-US" dirty="0"/>
          </a:p>
          <a:p>
            <a:r>
              <a:rPr lang="en-US" dirty="0"/>
              <a:t>We recruit healthy young individuals ranging from ages 18-50. Participants must be regularly physically active and have no history of chronic illness. We assess if individuals are fit to participate by running them through a VO2MAX test. This test assesses their maximal aerobic power output, a direct indicator of cardiovascular fitness. </a:t>
            </a:r>
          </a:p>
          <a:p>
            <a:endParaRPr lang="en-US" dirty="0"/>
          </a:p>
        </p:txBody>
      </p:sp>
      <p:sp>
        <p:nvSpPr>
          <p:cNvPr id="4" name="Slide Number Placeholder 3">
            <a:extLst>
              <a:ext uri="{FF2B5EF4-FFF2-40B4-BE49-F238E27FC236}">
                <a16:creationId xmlns:a16="http://schemas.microsoft.com/office/drawing/2014/main" id="{91477B81-6973-FC4B-E03E-B8C5A3BC9A25}"/>
              </a:ext>
            </a:extLst>
          </p:cNvPr>
          <p:cNvSpPr>
            <a:spLocks noGrp="1"/>
          </p:cNvSpPr>
          <p:nvPr>
            <p:ph type="sldNum" sz="quarter" idx="5"/>
          </p:nvPr>
        </p:nvSpPr>
        <p:spPr/>
        <p:txBody>
          <a:bodyPr/>
          <a:lstStyle/>
          <a:p>
            <a:fld id="{7EF0EEC6-E699-EC40-B288-4BCFF47A8383}" type="slidenum">
              <a:rPr lang="en-US" smtClean="0"/>
              <a:t>8</a:t>
            </a:fld>
            <a:endParaRPr lang="en-US"/>
          </a:p>
        </p:txBody>
      </p:sp>
    </p:spTree>
    <p:extLst>
      <p:ext uri="{BB962C8B-B14F-4D97-AF65-F5344CB8AC3E}">
        <p14:creationId xmlns:p14="http://schemas.microsoft.com/office/powerpoint/2010/main" val="241069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B221A-1720-8DB7-E8F9-223C53544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85257-C3CF-49E8-33C1-C1108D831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DEC64-A885-55E0-87C3-E86FC1074C57}"/>
              </a:ext>
            </a:extLst>
          </p:cNvPr>
          <p:cNvSpPr>
            <a:spLocks noGrp="1"/>
          </p:cNvSpPr>
          <p:nvPr>
            <p:ph type="body" idx="1"/>
          </p:nvPr>
        </p:nvSpPr>
        <p:spPr/>
        <p:txBody>
          <a:bodyPr/>
          <a:lstStyle/>
          <a:p>
            <a:r>
              <a:rPr lang="en-US" dirty="0"/>
              <a:t>Each participant will complete 3 experimental day conditions. The first condition is the cool exercise condition. </a:t>
            </a:r>
          </a:p>
          <a:p>
            <a:endParaRPr lang="en-US" dirty="0"/>
          </a:p>
          <a:p>
            <a:r>
              <a:rPr lang="en-US" dirty="0"/>
              <a:t>This day varies from the other 2 as the participant cycles for 90 minutes at a set work rate, however; we are trying to keep them as cold as possible. This is done with the use of fans, icepacks, and by wearing minimal clothing. </a:t>
            </a:r>
            <a:br>
              <a:rPr lang="en-US" dirty="0"/>
            </a:br>
            <a:endParaRPr lang="en-US" dirty="0"/>
          </a:p>
          <a:p>
            <a:r>
              <a:rPr lang="en-US" dirty="0"/>
              <a:t>The next condition is hot exercise. In the hot exercise condition, participants engage in 90 minutes of cycling at the same work rate as the cold condition, however; they must be wearing water impermeable clothing such as rain pants and a rain jacket. This allows our participants to have an increase in core temperature because sweat is unable to evaporate off the skin. </a:t>
            </a:r>
          </a:p>
          <a:p>
            <a:endParaRPr lang="en-US" dirty="0"/>
          </a:p>
          <a:p>
            <a:r>
              <a:rPr lang="en-US" dirty="0"/>
              <a:t>Finally, the control condition. During the control, participants relax on the bed for the 90 minutes they would otherwise be cycling for. The control day is important because it allows us to see if time, alone, changes any of our outcome measures. </a:t>
            </a:r>
          </a:p>
        </p:txBody>
      </p:sp>
      <p:sp>
        <p:nvSpPr>
          <p:cNvPr id="4" name="Slide Number Placeholder 3">
            <a:extLst>
              <a:ext uri="{FF2B5EF4-FFF2-40B4-BE49-F238E27FC236}">
                <a16:creationId xmlns:a16="http://schemas.microsoft.com/office/drawing/2014/main" id="{ED9FAB53-3A5C-4101-727B-7EEDA0A06651}"/>
              </a:ext>
            </a:extLst>
          </p:cNvPr>
          <p:cNvSpPr>
            <a:spLocks noGrp="1"/>
          </p:cNvSpPr>
          <p:nvPr>
            <p:ph type="sldNum" sz="quarter" idx="5"/>
          </p:nvPr>
        </p:nvSpPr>
        <p:spPr/>
        <p:txBody>
          <a:bodyPr/>
          <a:lstStyle/>
          <a:p>
            <a:fld id="{7EF0EEC6-E699-EC40-B288-4BCFF47A8383}" type="slidenum">
              <a:rPr lang="en-US" smtClean="0"/>
              <a:t>9</a:t>
            </a:fld>
            <a:endParaRPr lang="en-US"/>
          </a:p>
        </p:txBody>
      </p:sp>
    </p:spTree>
    <p:extLst>
      <p:ext uri="{BB962C8B-B14F-4D97-AF65-F5344CB8AC3E}">
        <p14:creationId xmlns:p14="http://schemas.microsoft.com/office/powerpoint/2010/main" val="1892542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6C5E-5FF5-844C-8C28-556FC7CDE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44E89A-BD00-7D48-9534-79FE4BB9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7D931C-A4FE-0743-918B-83B5D33DDC16}"/>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5" name="Footer Placeholder 4">
            <a:extLst>
              <a:ext uri="{FF2B5EF4-FFF2-40B4-BE49-F238E27FC236}">
                <a16:creationId xmlns:a16="http://schemas.microsoft.com/office/drawing/2014/main" id="{FD1CE29E-29AB-1C4C-A663-C9BCC761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8E20-69B0-9D45-906E-A207873C0BAA}"/>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26210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B113-833A-BA46-A4CA-DD3CDD81D7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E2D8A7-B4B0-804E-A130-4BE3488109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AE9D8-B92D-6948-9D71-2225347E98A1}"/>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5" name="Footer Placeholder 4">
            <a:extLst>
              <a:ext uri="{FF2B5EF4-FFF2-40B4-BE49-F238E27FC236}">
                <a16:creationId xmlns:a16="http://schemas.microsoft.com/office/drawing/2014/main" id="{633FB218-BE31-ED45-BDF7-A73541C33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A9250-5632-024D-8FB5-E1387B1FB1B5}"/>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18653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F55D22-0D02-3D48-BDE9-D8535FF6BF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5A95A0-52B5-624F-83C4-9B828D682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BE00-EF3A-6F49-95C1-AF1836AECBF3}"/>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5" name="Footer Placeholder 4">
            <a:extLst>
              <a:ext uri="{FF2B5EF4-FFF2-40B4-BE49-F238E27FC236}">
                <a16:creationId xmlns:a16="http://schemas.microsoft.com/office/drawing/2014/main" id="{51F51921-ED5D-A540-9E21-61DB52B01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08A4B-7B7A-0844-8907-5CDD932B4231}"/>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746753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C85E-29BE-2D49-B7F4-7232DA97C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281C2-9C39-FA41-81CE-A8CE1FB8E9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C4349-8CC9-2747-82C4-B02A2A939E4E}"/>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5" name="Footer Placeholder 4">
            <a:extLst>
              <a:ext uri="{FF2B5EF4-FFF2-40B4-BE49-F238E27FC236}">
                <a16:creationId xmlns:a16="http://schemas.microsoft.com/office/drawing/2014/main" id="{9473F8EB-DC9C-8E4C-8B60-E1A3569D0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B1857-D7CE-234E-8774-577371928E42}"/>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199989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FEB0-1A43-634E-95F9-E33A6EE271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AB9A21-E4C4-9847-9AB6-F10863D30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86DDC-AD03-1A41-B5EB-1A144BE578E6}"/>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5" name="Footer Placeholder 4">
            <a:extLst>
              <a:ext uri="{FF2B5EF4-FFF2-40B4-BE49-F238E27FC236}">
                <a16:creationId xmlns:a16="http://schemas.microsoft.com/office/drawing/2014/main" id="{8937FFFF-479A-4F46-A169-60B08FF80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059C-4693-AD45-8A26-282C676912B2}"/>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5834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852C-D0C2-994E-9749-9963D31B5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8DC13-7EBF-434F-9B35-46E5E8DCEE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21D45-5814-8B43-B45B-89764E7EF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0EEE4-CDB2-BD4F-94A4-E3B7CDD6706D}"/>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6" name="Footer Placeholder 5">
            <a:extLst>
              <a:ext uri="{FF2B5EF4-FFF2-40B4-BE49-F238E27FC236}">
                <a16:creationId xmlns:a16="http://schemas.microsoft.com/office/drawing/2014/main" id="{72268527-E6F1-374D-B50D-6A3DA6EE8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74548-CAE4-2341-81D5-954CA9CF42B9}"/>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80744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FDF2-370F-4C4C-8D07-56A6D99361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E9E48-4068-644E-B96B-07B2FC553A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36926-5BF4-2042-99E7-19D451453C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C96B7C-09EF-524A-B7B8-8B4B7A0BB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FD6420-D0FB-B341-919A-C93F7F14B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CCB34A-2DC1-FC49-A770-8CD7B72D4171}"/>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8" name="Footer Placeholder 7">
            <a:extLst>
              <a:ext uri="{FF2B5EF4-FFF2-40B4-BE49-F238E27FC236}">
                <a16:creationId xmlns:a16="http://schemas.microsoft.com/office/drawing/2014/main" id="{0D1C2A46-9D42-1340-88FC-9F827785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D51DF1-4A2E-5449-A4A0-D689395F1C55}"/>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73118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5017-16AE-0F45-9B40-C174C5BC3D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E8F43-465F-2A43-A647-B19369BC488D}"/>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4" name="Footer Placeholder 3">
            <a:extLst>
              <a:ext uri="{FF2B5EF4-FFF2-40B4-BE49-F238E27FC236}">
                <a16:creationId xmlns:a16="http://schemas.microsoft.com/office/drawing/2014/main" id="{DE33172C-992F-EE45-B607-0D1C108085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0F40D2-CEC7-C847-9289-7FCF3B7D7532}"/>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1346781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982E84-8062-074A-81FA-AD0852CD4427}"/>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3" name="Footer Placeholder 2">
            <a:extLst>
              <a:ext uri="{FF2B5EF4-FFF2-40B4-BE49-F238E27FC236}">
                <a16:creationId xmlns:a16="http://schemas.microsoft.com/office/drawing/2014/main" id="{05FEB54F-B174-0343-8C7A-2520ABF74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BDBD70-A3AC-F449-A95F-FE4186EA7A7B}"/>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49594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7D8F-8292-A944-BC34-D24DA7B30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14488-9CB9-7849-8EB0-F3AFC5D62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8F106-219A-9F40-923A-6B1BBF539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0A060-1157-7B44-910D-8CD656AB9D3B}"/>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6" name="Footer Placeholder 5">
            <a:extLst>
              <a:ext uri="{FF2B5EF4-FFF2-40B4-BE49-F238E27FC236}">
                <a16:creationId xmlns:a16="http://schemas.microsoft.com/office/drawing/2014/main" id="{E51A16B1-FF42-1142-9862-B5DA2B3EF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B7B2C-7A5E-EA43-A60F-17A94EA1AFCD}"/>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428575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1F19-F29F-C24A-808B-1F8BAB5B4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F67541-FC6E-E442-AC37-2EB14B5FC2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2DAF99-0226-8F4A-A4B4-E846C25C7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EFD726-B887-114A-9A4A-F79E99BBA9B0}"/>
              </a:ext>
            </a:extLst>
          </p:cNvPr>
          <p:cNvSpPr>
            <a:spLocks noGrp="1"/>
          </p:cNvSpPr>
          <p:nvPr>
            <p:ph type="dt" sz="half" idx="10"/>
          </p:nvPr>
        </p:nvSpPr>
        <p:spPr/>
        <p:txBody>
          <a:bodyPr/>
          <a:lstStyle/>
          <a:p>
            <a:fld id="{60315937-9297-C346-8349-8EC6CF495847}" type="datetimeFigureOut">
              <a:rPr lang="en-US" smtClean="0"/>
              <a:t>4/12/25</a:t>
            </a:fld>
            <a:endParaRPr lang="en-US"/>
          </a:p>
        </p:txBody>
      </p:sp>
      <p:sp>
        <p:nvSpPr>
          <p:cNvPr id="6" name="Footer Placeholder 5">
            <a:extLst>
              <a:ext uri="{FF2B5EF4-FFF2-40B4-BE49-F238E27FC236}">
                <a16:creationId xmlns:a16="http://schemas.microsoft.com/office/drawing/2014/main" id="{2F317FDA-6EB7-B749-AC73-13A015CF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08DF2-E29F-FF4B-8CFC-BB8438FA90A1}"/>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2759602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538A6-B924-0D46-A900-260F873EA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6C3FC8-B71E-D944-BCF7-E6D363090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8CA6B-08D5-A343-8858-F924E3790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15937-9297-C346-8349-8EC6CF495847}" type="datetimeFigureOut">
              <a:rPr lang="en-US" smtClean="0"/>
              <a:t>4/12/25</a:t>
            </a:fld>
            <a:endParaRPr lang="en-US"/>
          </a:p>
        </p:txBody>
      </p:sp>
      <p:sp>
        <p:nvSpPr>
          <p:cNvPr id="5" name="Footer Placeholder 4">
            <a:extLst>
              <a:ext uri="{FF2B5EF4-FFF2-40B4-BE49-F238E27FC236}">
                <a16:creationId xmlns:a16="http://schemas.microsoft.com/office/drawing/2014/main" id="{4D394070-0D40-7E40-A316-7937BF37AD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E3FB5A-C7A9-0C44-B658-427ABBA78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166F6-F931-CC42-835D-68601A0A43FB}" type="slidenum">
              <a:rPr lang="en-US" smtClean="0"/>
              <a:t>‹#›</a:t>
            </a:fld>
            <a:endParaRPr lang="en-US"/>
          </a:p>
        </p:txBody>
      </p:sp>
    </p:spTree>
    <p:extLst>
      <p:ext uri="{BB962C8B-B14F-4D97-AF65-F5344CB8AC3E}">
        <p14:creationId xmlns:p14="http://schemas.microsoft.com/office/powerpoint/2010/main" val="93747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1_BA564177.xml"/><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ifact">
            <a:extLst>
              <a:ext uri="{FF2B5EF4-FFF2-40B4-BE49-F238E27FC236}">
                <a16:creationId xmlns:a16="http://schemas.microsoft.com/office/drawing/2014/main" id="{0E43C65F-5EB8-593D-1581-06102CB221E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6858000"/>
          </a:xfrm>
          <a:prstGeom prst="rect">
            <a:avLst/>
          </a:prstGeom>
        </p:spPr>
      </p:pic>
      <p:pic>
        <p:nvPicPr>
          <p:cNvPr id="12" name="Figure" descr="NAU: Northern Arizona University.">
            <a:extLst>
              <a:ext uri="{FF2B5EF4-FFF2-40B4-BE49-F238E27FC236}">
                <a16:creationId xmlns:a16="http://schemas.microsoft.com/office/drawing/2014/main" id="{A8B0D61F-16B3-774E-AA6C-80DC2AF131FA}"/>
              </a:ext>
            </a:extLst>
          </p:cNvPr>
          <p:cNvPicPr>
            <a:picLocks noChangeAspect="1"/>
          </p:cNvPicPr>
          <p:nvPr/>
        </p:nvPicPr>
        <p:blipFill>
          <a:blip r:embed="rId4"/>
          <a:srcRect/>
          <a:stretch/>
        </p:blipFill>
        <p:spPr>
          <a:xfrm>
            <a:off x="2840654" y="6128071"/>
            <a:ext cx="6510693" cy="322793"/>
          </a:xfrm>
          <a:prstGeom prst="rect">
            <a:avLst/>
          </a:prstGeom>
        </p:spPr>
      </p:pic>
      <p:sp>
        <p:nvSpPr>
          <p:cNvPr id="2" name="H1">
            <a:extLst>
              <a:ext uri="{FF2B5EF4-FFF2-40B4-BE49-F238E27FC236}">
                <a16:creationId xmlns:a16="http://schemas.microsoft.com/office/drawing/2014/main" id="{9B50D50C-EE1C-F542-BF61-736210620F87}"/>
              </a:ext>
            </a:extLst>
          </p:cNvPr>
          <p:cNvSpPr>
            <a:spLocks noGrp="1"/>
          </p:cNvSpPr>
          <p:nvPr>
            <p:ph type="ctrTitle"/>
          </p:nvPr>
        </p:nvSpPr>
        <p:spPr>
          <a:xfrm>
            <a:off x="1523999" y="1576914"/>
            <a:ext cx="9144000" cy="1445787"/>
          </a:xfrm>
        </p:spPr>
        <p:txBody>
          <a:bodyPr anchor="ctr">
            <a:noAutofit/>
          </a:bodyPr>
          <a:lstStyle/>
          <a:p>
            <a:r>
              <a:rPr lang="en-US" sz="4800" b="0" i="0" dirty="0">
                <a:solidFill>
                  <a:schemeClr val="bg1"/>
                </a:solidFill>
                <a:effectLst/>
                <a:latin typeface="Rockwell" panose="02060603020205020403" pitchFamily="18" charset="0"/>
              </a:rPr>
              <a:t>Using heat </a:t>
            </a:r>
            <a:r>
              <a:rPr lang="en-US" sz="4800" dirty="0">
                <a:solidFill>
                  <a:schemeClr val="bg1"/>
                </a:solidFill>
                <a:latin typeface="Rockwell" panose="02060603020205020403" pitchFamily="18" charset="0"/>
              </a:rPr>
              <a:t>s</a:t>
            </a:r>
            <a:r>
              <a:rPr lang="en-US" sz="4800" b="0" i="0" dirty="0">
                <a:solidFill>
                  <a:schemeClr val="bg1"/>
                </a:solidFill>
                <a:effectLst/>
                <a:latin typeface="Rockwell" panose="02060603020205020403" pitchFamily="18" charset="0"/>
              </a:rPr>
              <a:t>tress to mitigate </a:t>
            </a:r>
            <a:r>
              <a:rPr lang="en-US" sz="4800" dirty="0">
                <a:solidFill>
                  <a:schemeClr val="bg1"/>
                </a:solidFill>
                <a:latin typeface="Rockwell" panose="02060603020205020403" pitchFamily="18" charset="0"/>
              </a:rPr>
              <a:t>p</a:t>
            </a:r>
            <a:r>
              <a:rPr lang="en-US" sz="4800" b="0" i="0" dirty="0">
                <a:solidFill>
                  <a:schemeClr val="bg1"/>
                </a:solidFill>
                <a:effectLst/>
                <a:latin typeface="Rockwell" panose="02060603020205020403" pitchFamily="18" charset="0"/>
              </a:rPr>
              <a:t>hysiological </a:t>
            </a:r>
            <a:r>
              <a:rPr lang="en-US" sz="4800" dirty="0">
                <a:solidFill>
                  <a:schemeClr val="bg1"/>
                </a:solidFill>
                <a:latin typeface="Rockwell" panose="02060603020205020403" pitchFamily="18" charset="0"/>
              </a:rPr>
              <a:t>d</a:t>
            </a:r>
            <a:r>
              <a:rPr lang="en-US" sz="4800" b="0" i="0" dirty="0">
                <a:solidFill>
                  <a:schemeClr val="bg1"/>
                </a:solidFill>
                <a:effectLst/>
                <a:latin typeface="Rockwell" panose="02060603020205020403" pitchFamily="18" charset="0"/>
              </a:rPr>
              <a:t>ecline </a:t>
            </a:r>
            <a:r>
              <a:rPr lang="en-US" sz="4800" dirty="0">
                <a:solidFill>
                  <a:schemeClr val="bg1"/>
                </a:solidFill>
                <a:latin typeface="Rockwell" panose="02060603020205020403" pitchFamily="18" charset="0"/>
              </a:rPr>
              <a:t>d</a:t>
            </a:r>
            <a:r>
              <a:rPr lang="en-US" sz="4800" b="0" i="0" dirty="0">
                <a:solidFill>
                  <a:schemeClr val="bg1"/>
                </a:solidFill>
                <a:effectLst/>
                <a:latin typeface="Rockwell" panose="02060603020205020403" pitchFamily="18" charset="0"/>
              </a:rPr>
              <a:t>uring long-term spaceflight</a:t>
            </a:r>
            <a:endParaRPr lang="en-US" sz="4800" dirty="0">
              <a:solidFill>
                <a:schemeClr val="bg1"/>
              </a:solidFill>
              <a:latin typeface="Rockwell" panose="02060603020205020403" pitchFamily="18" charset="0"/>
            </a:endParaRPr>
          </a:p>
        </p:txBody>
      </p:sp>
      <p:sp>
        <p:nvSpPr>
          <p:cNvPr id="7" name="H2">
            <a:extLst>
              <a:ext uri="{FF2B5EF4-FFF2-40B4-BE49-F238E27FC236}">
                <a16:creationId xmlns:a16="http://schemas.microsoft.com/office/drawing/2014/main" id="{D15E5935-7826-A781-7B22-8B808BEB773B}"/>
              </a:ext>
            </a:extLst>
          </p:cNvPr>
          <p:cNvSpPr txBox="1"/>
          <p:nvPr/>
        </p:nvSpPr>
        <p:spPr>
          <a:xfrm>
            <a:off x="564776" y="3429000"/>
            <a:ext cx="11062447" cy="1569660"/>
          </a:xfrm>
          <a:prstGeom prst="rect">
            <a:avLst/>
          </a:prstGeom>
          <a:noFill/>
        </p:spPr>
        <p:txBody>
          <a:bodyPr wrap="square">
            <a:spAutoFit/>
          </a:bodyPr>
          <a:lstStyle/>
          <a:p>
            <a:pPr algn="ctr"/>
            <a:r>
              <a:rPr lang="en-US" sz="2400" dirty="0">
                <a:solidFill>
                  <a:schemeClr val="bg1"/>
                </a:solidFill>
                <a:latin typeface="Gill Sans MT" panose="020B0502020104020203" pitchFamily="34" charset="0"/>
                <a:cs typeface="Helvetica" panose="020B0604020202020204" pitchFamily="34" charset="0"/>
              </a:rPr>
              <a:t>Chloe Gustafson</a:t>
            </a:r>
          </a:p>
          <a:p>
            <a:pPr algn="ctr"/>
            <a:r>
              <a:rPr lang="en-US" sz="2400" dirty="0">
                <a:solidFill>
                  <a:schemeClr val="bg1"/>
                </a:solidFill>
                <a:latin typeface="Gill Sans MT" panose="020B0502020104020203" pitchFamily="34" charset="0"/>
                <a:cs typeface="Helvetica" panose="020B0604020202020204" pitchFamily="34" charset="0"/>
              </a:rPr>
              <a:t>Dr. Travis Gibbons, Department of Biological Sciences, Northern Arizona University</a:t>
            </a:r>
          </a:p>
          <a:p>
            <a:pPr algn="ctr"/>
            <a:r>
              <a:rPr lang="en-US" sz="2400" dirty="0">
                <a:solidFill>
                  <a:schemeClr val="bg1"/>
                </a:solidFill>
                <a:latin typeface="Gill Sans MT" panose="020B0502020104020203" pitchFamily="34" charset="0"/>
                <a:cs typeface="Helvetica" panose="020B0604020202020204" pitchFamily="34" charset="0"/>
              </a:rPr>
              <a:t>Arizona Space Grant Consortium</a:t>
            </a:r>
          </a:p>
          <a:p>
            <a:pPr algn="ctr"/>
            <a:r>
              <a:rPr lang="en-US" sz="2400" dirty="0">
                <a:solidFill>
                  <a:schemeClr val="bg1"/>
                </a:solidFill>
                <a:latin typeface="Gill Sans MT" panose="020B0502020104020203" pitchFamily="34" charset="0"/>
                <a:cs typeface="Helvetica" panose="020B0604020202020204" pitchFamily="34" charset="0"/>
              </a:rPr>
              <a:t>April 19, 2025</a:t>
            </a:r>
          </a:p>
        </p:txBody>
      </p:sp>
      <p:pic>
        <p:nvPicPr>
          <p:cNvPr id="3" name="Picture 2" descr="Symbols of NASA | NASA">
            <a:extLst>
              <a:ext uri="{FF2B5EF4-FFF2-40B4-BE49-F238E27FC236}">
                <a16:creationId xmlns:a16="http://schemas.microsoft.com/office/drawing/2014/main" id="{D53A6689-1809-A64D-A26C-3B9A92C76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6614" y="4998660"/>
            <a:ext cx="3441408" cy="172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8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FDFE8-9B6C-15DB-945F-7CD6C2A7815D}"/>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E944D97A-8193-DD45-0AF6-60377E08119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3349C397-3F5F-9A41-1AE1-EA9103D66F99}"/>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endParaRPr lang="en-US" sz="5400" dirty="0">
              <a:solidFill>
                <a:schemeClr val="bg1"/>
              </a:solidFill>
            </a:endParaRPr>
          </a:p>
        </p:txBody>
      </p:sp>
      <p:pic>
        <p:nvPicPr>
          <p:cNvPr id="3" name="Figure">
            <a:extLst>
              <a:ext uri="{FF2B5EF4-FFF2-40B4-BE49-F238E27FC236}">
                <a16:creationId xmlns:a16="http://schemas.microsoft.com/office/drawing/2014/main" id="{E8FEF8F8-06FC-AF6B-D745-29AAE694E0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7" name="Rectangle 6">
            <a:extLst>
              <a:ext uri="{FF2B5EF4-FFF2-40B4-BE49-F238E27FC236}">
                <a16:creationId xmlns:a16="http://schemas.microsoft.com/office/drawing/2014/main" id="{DBA3FF2D-69D7-746C-F1E1-1DED32A1D287}"/>
              </a:ext>
            </a:extLst>
          </p:cNvPr>
          <p:cNvSpPr/>
          <p:nvPr/>
        </p:nvSpPr>
        <p:spPr>
          <a:xfrm>
            <a:off x="1683031" y="4068546"/>
            <a:ext cx="8825938" cy="134440"/>
          </a:xfrm>
          <a:prstGeom prst="rect">
            <a:avLst/>
          </a:prstGeom>
          <a:solidFill>
            <a:srgbClr val="0034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8D539E-0A64-3F4E-D2EA-E41D477B78BE}"/>
              </a:ext>
            </a:extLst>
          </p:cNvPr>
          <p:cNvSpPr/>
          <p:nvPr/>
        </p:nvSpPr>
        <p:spPr>
          <a:xfrm>
            <a:off x="2022741" y="2390131"/>
            <a:ext cx="1812910" cy="1485965"/>
          </a:xfrm>
          <a:prstGeom prst="rect">
            <a:avLst/>
          </a:prstGeom>
          <a:solidFill>
            <a:srgbClr val="00ADB5"/>
          </a:solidFill>
          <a:ln>
            <a:solidFill>
              <a:srgbClr val="00AD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Venous catheter is placed, baseline measurements for blood, arterial compliance, and temperatures</a:t>
            </a:r>
          </a:p>
        </p:txBody>
      </p:sp>
      <p:sp>
        <p:nvSpPr>
          <p:cNvPr id="9" name="Rectangle 8">
            <a:extLst>
              <a:ext uri="{FF2B5EF4-FFF2-40B4-BE49-F238E27FC236}">
                <a16:creationId xmlns:a16="http://schemas.microsoft.com/office/drawing/2014/main" id="{53C89056-8A6A-D7A9-5601-C51E91248DA2}"/>
              </a:ext>
            </a:extLst>
          </p:cNvPr>
          <p:cNvSpPr/>
          <p:nvPr/>
        </p:nvSpPr>
        <p:spPr>
          <a:xfrm>
            <a:off x="4155735" y="2129167"/>
            <a:ext cx="1812910" cy="1747920"/>
          </a:xfrm>
          <a:prstGeom prst="rect">
            <a:avLst/>
          </a:prstGeom>
          <a:solidFill>
            <a:srgbClr val="00ADB5"/>
          </a:solidFill>
          <a:ln>
            <a:solidFill>
              <a:srgbClr val="00AD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Participant cycles for 90 minutes in cold or hot conditions, for the control, they rest for the 90-minute period</a:t>
            </a:r>
          </a:p>
        </p:txBody>
      </p:sp>
      <p:sp>
        <p:nvSpPr>
          <p:cNvPr id="10" name="Rectangle 9">
            <a:extLst>
              <a:ext uri="{FF2B5EF4-FFF2-40B4-BE49-F238E27FC236}">
                <a16:creationId xmlns:a16="http://schemas.microsoft.com/office/drawing/2014/main" id="{13563D68-259D-7B9B-55B8-672C48AC6A56}"/>
              </a:ext>
            </a:extLst>
          </p:cNvPr>
          <p:cNvSpPr/>
          <p:nvPr/>
        </p:nvSpPr>
        <p:spPr>
          <a:xfrm>
            <a:off x="6288729" y="2390132"/>
            <a:ext cx="1812910" cy="1486956"/>
          </a:xfrm>
          <a:prstGeom prst="rect">
            <a:avLst/>
          </a:prstGeom>
          <a:solidFill>
            <a:srgbClr val="00ADB5"/>
          </a:solidFill>
          <a:ln>
            <a:solidFill>
              <a:srgbClr val="00AD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Participant recovers for 2 hours, post measurements taken for arterial compliance</a:t>
            </a:r>
          </a:p>
        </p:txBody>
      </p:sp>
      <p:sp>
        <p:nvSpPr>
          <p:cNvPr id="11" name="Rectangle 10">
            <a:extLst>
              <a:ext uri="{FF2B5EF4-FFF2-40B4-BE49-F238E27FC236}">
                <a16:creationId xmlns:a16="http://schemas.microsoft.com/office/drawing/2014/main" id="{1658089F-CB91-96B3-F8EF-36817A18B7D8}"/>
              </a:ext>
            </a:extLst>
          </p:cNvPr>
          <p:cNvSpPr/>
          <p:nvPr/>
        </p:nvSpPr>
        <p:spPr>
          <a:xfrm>
            <a:off x="8439831" y="2031559"/>
            <a:ext cx="1812910" cy="1845528"/>
          </a:xfrm>
          <a:prstGeom prst="rect">
            <a:avLst/>
          </a:prstGeom>
          <a:solidFill>
            <a:srgbClr val="00ADB5"/>
          </a:solidFill>
          <a:ln>
            <a:solidFill>
              <a:srgbClr val="00AD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Gill Sans MT" panose="020B0502020104020203" pitchFamily="34" charset="0"/>
              </a:rPr>
              <a:t>Participant consumes mixed-meal shake, blood is taken periodically for two hours to track glucose and insulin response</a:t>
            </a:r>
          </a:p>
        </p:txBody>
      </p:sp>
      <p:cxnSp>
        <p:nvCxnSpPr>
          <p:cNvPr id="13" name="Straight Connector 12">
            <a:extLst>
              <a:ext uri="{FF2B5EF4-FFF2-40B4-BE49-F238E27FC236}">
                <a16:creationId xmlns:a16="http://schemas.microsoft.com/office/drawing/2014/main" id="{F1D16C75-A8CE-A165-9343-1DCCBAB06BAC}"/>
              </a:ext>
            </a:extLst>
          </p:cNvPr>
          <p:cNvCxnSpPr>
            <a:cxnSpLocks/>
          </p:cNvCxnSpPr>
          <p:nvPr/>
        </p:nvCxnSpPr>
        <p:spPr>
          <a:xfrm>
            <a:off x="2924492" y="3879368"/>
            <a:ext cx="0" cy="239789"/>
          </a:xfrm>
          <a:prstGeom prst="line">
            <a:avLst/>
          </a:prstGeom>
          <a:ln w="57150">
            <a:solidFill>
              <a:srgbClr val="0034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D9AE64-0505-78A6-7F93-A55567D17556}"/>
              </a:ext>
            </a:extLst>
          </p:cNvPr>
          <p:cNvCxnSpPr/>
          <p:nvPr/>
        </p:nvCxnSpPr>
        <p:spPr>
          <a:xfrm>
            <a:off x="5051121" y="3885449"/>
            <a:ext cx="0" cy="239789"/>
          </a:xfrm>
          <a:prstGeom prst="line">
            <a:avLst/>
          </a:prstGeom>
          <a:ln w="57150">
            <a:solidFill>
              <a:srgbClr val="0034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1B2C89-9F78-3D64-9114-648C17F8F2C6}"/>
              </a:ext>
            </a:extLst>
          </p:cNvPr>
          <p:cNvCxnSpPr/>
          <p:nvPr/>
        </p:nvCxnSpPr>
        <p:spPr>
          <a:xfrm>
            <a:off x="7222279" y="3880073"/>
            <a:ext cx="0" cy="239789"/>
          </a:xfrm>
          <a:prstGeom prst="line">
            <a:avLst/>
          </a:prstGeom>
          <a:ln w="57150">
            <a:solidFill>
              <a:srgbClr val="0034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90A228-0737-8844-7B01-C37570D201A2}"/>
              </a:ext>
            </a:extLst>
          </p:cNvPr>
          <p:cNvCxnSpPr/>
          <p:nvPr/>
        </p:nvCxnSpPr>
        <p:spPr>
          <a:xfrm>
            <a:off x="9346286" y="3885621"/>
            <a:ext cx="0" cy="239789"/>
          </a:xfrm>
          <a:prstGeom prst="line">
            <a:avLst/>
          </a:prstGeom>
          <a:ln w="57150">
            <a:solidFill>
              <a:srgbClr val="00346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F3DB3E-DD32-1429-55B5-D7D1103836C0}"/>
              </a:ext>
            </a:extLst>
          </p:cNvPr>
          <p:cNvSpPr txBox="1"/>
          <p:nvPr/>
        </p:nvSpPr>
        <p:spPr>
          <a:xfrm>
            <a:off x="964895" y="1758861"/>
            <a:ext cx="4165600" cy="430887"/>
          </a:xfrm>
          <a:prstGeom prst="rect">
            <a:avLst/>
          </a:prstGeom>
          <a:noFill/>
        </p:spPr>
        <p:txBody>
          <a:bodyPr wrap="square" rtlCol="0">
            <a:spAutoFit/>
          </a:bodyPr>
          <a:lstStyle/>
          <a:p>
            <a:r>
              <a:rPr lang="en-US" sz="2200" u="sng" dirty="0">
                <a:latin typeface="Gill Sans MT" panose="020B0502020104020203" pitchFamily="34" charset="0"/>
              </a:rPr>
              <a:t>Experimental Day</a:t>
            </a:r>
          </a:p>
        </p:txBody>
      </p:sp>
      <p:sp>
        <p:nvSpPr>
          <p:cNvPr id="20" name="TextBox 19">
            <a:extLst>
              <a:ext uri="{FF2B5EF4-FFF2-40B4-BE49-F238E27FC236}">
                <a16:creationId xmlns:a16="http://schemas.microsoft.com/office/drawing/2014/main" id="{2108BA44-DC54-6B98-2D25-D9BD3A9E795C}"/>
              </a:ext>
            </a:extLst>
          </p:cNvPr>
          <p:cNvSpPr txBox="1"/>
          <p:nvPr/>
        </p:nvSpPr>
        <p:spPr>
          <a:xfrm>
            <a:off x="924262" y="3916587"/>
            <a:ext cx="1436272" cy="400110"/>
          </a:xfrm>
          <a:prstGeom prst="rect">
            <a:avLst/>
          </a:prstGeom>
          <a:noFill/>
        </p:spPr>
        <p:txBody>
          <a:bodyPr wrap="square" rtlCol="0">
            <a:spAutoFit/>
          </a:bodyPr>
          <a:lstStyle/>
          <a:p>
            <a:r>
              <a:rPr lang="en-US" sz="2000" dirty="0">
                <a:latin typeface="Gill Sans MT" panose="020B0502020104020203" pitchFamily="34" charset="0"/>
              </a:rPr>
              <a:t>Start</a:t>
            </a:r>
          </a:p>
        </p:txBody>
      </p:sp>
      <p:sp>
        <p:nvSpPr>
          <p:cNvPr id="21" name="TextBox 20">
            <a:extLst>
              <a:ext uri="{FF2B5EF4-FFF2-40B4-BE49-F238E27FC236}">
                <a16:creationId xmlns:a16="http://schemas.microsoft.com/office/drawing/2014/main" id="{F92D8240-B97C-C9A8-0F34-20CA03EE400E}"/>
              </a:ext>
            </a:extLst>
          </p:cNvPr>
          <p:cNvSpPr txBox="1"/>
          <p:nvPr/>
        </p:nvSpPr>
        <p:spPr>
          <a:xfrm>
            <a:off x="10581151" y="3937008"/>
            <a:ext cx="840036" cy="400110"/>
          </a:xfrm>
          <a:prstGeom prst="rect">
            <a:avLst/>
          </a:prstGeom>
          <a:noFill/>
        </p:spPr>
        <p:txBody>
          <a:bodyPr wrap="square" rtlCol="0">
            <a:spAutoFit/>
          </a:bodyPr>
          <a:lstStyle/>
          <a:p>
            <a:r>
              <a:rPr lang="en-US" sz="2000" dirty="0">
                <a:latin typeface="Gill Sans MT" panose="020B0502020104020203" pitchFamily="34" charset="0"/>
              </a:rPr>
              <a:t>End</a:t>
            </a:r>
          </a:p>
        </p:txBody>
      </p:sp>
      <p:pic>
        <p:nvPicPr>
          <p:cNvPr id="2" name="Picture 1">
            <a:extLst>
              <a:ext uri="{FF2B5EF4-FFF2-40B4-BE49-F238E27FC236}">
                <a16:creationId xmlns:a16="http://schemas.microsoft.com/office/drawing/2014/main" id="{4CEEF4A4-66C6-771A-1D9A-CAED57BD4C83}"/>
              </a:ext>
            </a:extLst>
          </p:cNvPr>
          <p:cNvPicPr>
            <a:picLocks noChangeAspect="1"/>
          </p:cNvPicPr>
          <p:nvPr/>
        </p:nvPicPr>
        <p:blipFill>
          <a:blip r:embed="rId5"/>
          <a:stretch>
            <a:fillRect/>
          </a:stretch>
        </p:blipFill>
        <p:spPr>
          <a:xfrm>
            <a:off x="1851710" y="4363609"/>
            <a:ext cx="2145563" cy="1755460"/>
          </a:xfrm>
          <a:prstGeom prst="rect">
            <a:avLst/>
          </a:prstGeom>
        </p:spPr>
      </p:pic>
      <p:pic>
        <p:nvPicPr>
          <p:cNvPr id="4" name="Picture 3">
            <a:extLst>
              <a:ext uri="{FF2B5EF4-FFF2-40B4-BE49-F238E27FC236}">
                <a16:creationId xmlns:a16="http://schemas.microsoft.com/office/drawing/2014/main" id="{B31B490F-A454-D205-2AC9-90102AA8EC74}"/>
              </a:ext>
            </a:extLst>
          </p:cNvPr>
          <p:cNvPicPr>
            <a:picLocks noChangeAspect="1"/>
          </p:cNvPicPr>
          <p:nvPr/>
        </p:nvPicPr>
        <p:blipFill>
          <a:blip r:embed="rId6"/>
          <a:srcRect l="4798" t="17842"/>
          <a:stretch/>
        </p:blipFill>
        <p:spPr>
          <a:xfrm>
            <a:off x="4207121" y="4316697"/>
            <a:ext cx="1688000" cy="1959034"/>
          </a:xfrm>
          <a:prstGeom prst="rect">
            <a:avLst/>
          </a:prstGeom>
        </p:spPr>
      </p:pic>
      <p:pic>
        <p:nvPicPr>
          <p:cNvPr id="6" name="Picture 5">
            <a:extLst>
              <a:ext uri="{FF2B5EF4-FFF2-40B4-BE49-F238E27FC236}">
                <a16:creationId xmlns:a16="http://schemas.microsoft.com/office/drawing/2014/main" id="{562CF255-B886-1E83-9810-5E23929B069B}"/>
              </a:ext>
            </a:extLst>
          </p:cNvPr>
          <p:cNvPicPr>
            <a:picLocks noChangeAspect="1"/>
          </p:cNvPicPr>
          <p:nvPr/>
        </p:nvPicPr>
        <p:blipFill>
          <a:blip r:embed="rId5"/>
          <a:stretch>
            <a:fillRect/>
          </a:stretch>
        </p:blipFill>
        <p:spPr>
          <a:xfrm>
            <a:off x="6004433" y="4326324"/>
            <a:ext cx="2145563" cy="1755460"/>
          </a:xfrm>
          <a:prstGeom prst="rect">
            <a:avLst/>
          </a:prstGeom>
        </p:spPr>
      </p:pic>
      <p:pic>
        <p:nvPicPr>
          <p:cNvPr id="12" name="Picture 11">
            <a:extLst>
              <a:ext uri="{FF2B5EF4-FFF2-40B4-BE49-F238E27FC236}">
                <a16:creationId xmlns:a16="http://schemas.microsoft.com/office/drawing/2014/main" id="{E9F8109A-B976-1BC5-8753-3D1278ED549B}"/>
              </a:ext>
            </a:extLst>
          </p:cNvPr>
          <p:cNvPicPr>
            <a:picLocks noChangeAspect="1"/>
          </p:cNvPicPr>
          <p:nvPr/>
        </p:nvPicPr>
        <p:blipFill>
          <a:blip r:embed="rId7"/>
          <a:stretch>
            <a:fillRect/>
          </a:stretch>
        </p:blipFill>
        <p:spPr>
          <a:xfrm>
            <a:off x="8366769" y="4297597"/>
            <a:ext cx="1959033" cy="1959033"/>
          </a:xfrm>
          <a:prstGeom prst="rect">
            <a:avLst/>
          </a:prstGeom>
        </p:spPr>
      </p:pic>
    </p:spTree>
    <p:extLst>
      <p:ext uri="{BB962C8B-B14F-4D97-AF65-F5344CB8AC3E}">
        <p14:creationId xmlns:p14="http://schemas.microsoft.com/office/powerpoint/2010/main" val="248502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F10C2-6E38-95BD-A6A6-7944499B6C56}"/>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F3888129-58A9-D885-8471-573711FC414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76C5CF81-0ED2-A035-DB17-755DBEF9F5EE}"/>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endParaRPr lang="en-US" sz="5400" dirty="0">
              <a:solidFill>
                <a:schemeClr val="bg1"/>
              </a:solidFill>
            </a:endParaRPr>
          </a:p>
        </p:txBody>
      </p:sp>
      <p:pic>
        <p:nvPicPr>
          <p:cNvPr id="3" name="Figure">
            <a:extLst>
              <a:ext uri="{FF2B5EF4-FFF2-40B4-BE49-F238E27FC236}">
                <a16:creationId xmlns:a16="http://schemas.microsoft.com/office/drawing/2014/main" id="{022C8A31-3698-9FB9-4688-81D18EC23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19" name="TextBox 18">
            <a:extLst>
              <a:ext uri="{FF2B5EF4-FFF2-40B4-BE49-F238E27FC236}">
                <a16:creationId xmlns:a16="http://schemas.microsoft.com/office/drawing/2014/main" id="{27255822-B5D0-9581-9D09-72E544177CDB}"/>
              </a:ext>
            </a:extLst>
          </p:cNvPr>
          <p:cNvSpPr txBox="1"/>
          <p:nvPr/>
        </p:nvSpPr>
        <p:spPr>
          <a:xfrm>
            <a:off x="964895" y="1758861"/>
            <a:ext cx="4165600" cy="430887"/>
          </a:xfrm>
          <a:prstGeom prst="rect">
            <a:avLst/>
          </a:prstGeom>
          <a:noFill/>
        </p:spPr>
        <p:txBody>
          <a:bodyPr wrap="square" rtlCol="0">
            <a:spAutoFit/>
          </a:bodyPr>
          <a:lstStyle/>
          <a:p>
            <a:r>
              <a:rPr lang="en-US" sz="2200" u="sng" dirty="0">
                <a:latin typeface="Gill Sans MT" panose="020B0502020104020203" pitchFamily="34" charset="0"/>
              </a:rPr>
              <a:t>24 Hour Follow-up</a:t>
            </a:r>
          </a:p>
        </p:txBody>
      </p:sp>
      <p:sp>
        <p:nvSpPr>
          <p:cNvPr id="2" name="TextBox 1">
            <a:extLst>
              <a:ext uri="{FF2B5EF4-FFF2-40B4-BE49-F238E27FC236}">
                <a16:creationId xmlns:a16="http://schemas.microsoft.com/office/drawing/2014/main" id="{3789FAFE-D843-37AC-1064-A3B8CD569F6D}"/>
              </a:ext>
            </a:extLst>
          </p:cNvPr>
          <p:cNvSpPr txBox="1"/>
          <p:nvPr/>
        </p:nvSpPr>
        <p:spPr>
          <a:xfrm>
            <a:off x="964895" y="2261271"/>
            <a:ext cx="4578654" cy="4031873"/>
          </a:xfrm>
          <a:prstGeom prst="rect">
            <a:avLst/>
          </a:prstGeom>
          <a:noFill/>
        </p:spPr>
        <p:txBody>
          <a:bodyPr wrap="square" rtlCol="0">
            <a:spAutoFit/>
          </a:bodyPr>
          <a:lstStyle/>
          <a:p>
            <a:r>
              <a:rPr lang="en-US" sz="2200" dirty="0">
                <a:latin typeface="Gill Sans MT" panose="020B0502020104020203" pitchFamily="34" charset="0"/>
              </a:rPr>
              <a:t>The following day, participants complete a carbon monoxide rebreathe test</a:t>
            </a:r>
          </a:p>
          <a:p>
            <a:endParaRPr lang="en-US" sz="2200" dirty="0">
              <a:latin typeface="Gill Sans MT" panose="020B0502020104020203" pitchFamily="34" charset="0"/>
            </a:endParaRPr>
          </a:p>
          <a:p>
            <a:r>
              <a:rPr lang="en-US" sz="2200" dirty="0">
                <a:latin typeface="Gill Sans MT" panose="020B0502020104020203" pitchFamily="34" charset="0"/>
              </a:rPr>
              <a:t>This method quantifies total blood volume and plasma volume (mL)</a:t>
            </a:r>
          </a:p>
          <a:p>
            <a:endParaRPr lang="en-US" sz="2200" dirty="0">
              <a:latin typeface="Gill Sans MT" panose="020B0502020104020203" pitchFamily="34" charset="0"/>
            </a:endParaRPr>
          </a:p>
          <a:p>
            <a:r>
              <a:rPr lang="en-US" sz="2200" dirty="0">
                <a:latin typeface="Gill Sans MT" panose="020B0502020104020203" pitchFamily="34" charset="0"/>
              </a:rPr>
              <a:t>Participants are reattached to temperature probes to determine any acute responses in thermoregulation</a:t>
            </a:r>
          </a:p>
          <a:p>
            <a:endParaRPr lang="en-US" dirty="0">
              <a:latin typeface="Gill Sans MT" panose="020B0502020104020203" pitchFamily="34" charset="0"/>
            </a:endParaRPr>
          </a:p>
          <a:p>
            <a:r>
              <a:rPr lang="en-US" dirty="0">
                <a:latin typeface="Gill Sans MT" panose="020B0502020104020203" pitchFamily="34" charset="0"/>
              </a:rPr>
              <a:t>  </a:t>
            </a:r>
          </a:p>
        </p:txBody>
      </p:sp>
      <p:pic>
        <p:nvPicPr>
          <p:cNvPr id="4" name="Picture 3">
            <a:extLst>
              <a:ext uri="{FF2B5EF4-FFF2-40B4-BE49-F238E27FC236}">
                <a16:creationId xmlns:a16="http://schemas.microsoft.com/office/drawing/2014/main" id="{F60742C0-0492-7612-D605-690B5319BD36}"/>
              </a:ext>
            </a:extLst>
          </p:cNvPr>
          <p:cNvPicPr>
            <a:picLocks noChangeAspect="1"/>
          </p:cNvPicPr>
          <p:nvPr/>
        </p:nvPicPr>
        <p:blipFill>
          <a:blip r:embed="rId5"/>
          <a:stretch>
            <a:fillRect/>
          </a:stretch>
        </p:blipFill>
        <p:spPr>
          <a:xfrm>
            <a:off x="6524628" y="2370807"/>
            <a:ext cx="4473115" cy="3358602"/>
          </a:xfrm>
          <a:prstGeom prst="rect">
            <a:avLst/>
          </a:prstGeom>
        </p:spPr>
      </p:pic>
      <p:sp>
        <p:nvSpPr>
          <p:cNvPr id="6" name="Rectangle 5">
            <a:extLst>
              <a:ext uri="{FF2B5EF4-FFF2-40B4-BE49-F238E27FC236}">
                <a16:creationId xmlns:a16="http://schemas.microsoft.com/office/drawing/2014/main" id="{F6C56A30-8514-9805-53E3-2016FA9AE3A0}"/>
              </a:ext>
            </a:extLst>
          </p:cNvPr>
          <p:cNvSpPr/>
          <p:nvPr/>
        </p:nvSpPr>
        <p:spPr>
          <a:xfrm>
            <a:off x="9105089" y="4541554"/>
            <a:ext cx="486383" cy="162970"/>
          </a:xfrm>
          <a:prstGeom prst="rect">
            <a:avLst/>
          </a:prstGeom>
          <a:solidFill>
            <a:srgbClr val="003466"/>
          </a:solidFill>
          <a:ln>
            <a:solidFill>
              <a:srgbClr val="0034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72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6AA1-541D-A469-1BD0-94F497C8A6DF}"/>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657C56EA-74C0-87BF-F991-141CAABF99C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1C538E71-A944-AFFE-B721-FAFCB8B06F45}"/>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endParaRPr lang="en-US" sz="5400" dirty="0">
              <a:solidFill>
                <a:schemeClr val="bg1"/>
              </a:solidFill>
            </a:endParaRPr>
          </a:p>
        </p:txBody>
      </p:sp>
      <p:pic>
        <p:nvPicPr>
          <p:cNvPr id="3" name="Figure">
            <a:extLst>
              <a:ext uri="{FF2B5EF4-FFF2-40B4-BE49-F238E27FC236}">
                <a16:creationId xmlns:a16="http://schemas.microsoft.com/office/drawing/2014/main" id="{FB08AD92-94B2-ED64-B443-CEBBAAFA50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19" name="TextBox 18">
            <a:extLst>
              <a:ext uri="{FF2B5EF4-FFF2-40B4-BE49-F238E27FC236}">
                <a16:creationId xmlns:a16="http://schemas.microsoft.com/office/drawing/2014/main" id="{584E9572-83BE-EBDD-CA85-6F840A711AE3}"/>
              </a:ext>
            </a:extLst>
          </p:cNvPr>
          <p:cNvSpPr txBox="1"/>
          <p:nvPr/>
        </p:nvSpPr>
        <p:spPr>
          <a:xfrm>
            <a:off x="964894" y="1758861"/>
            <a:ext cx="6308741" cy="430887"/>
          </a:xfrm>
          <a:prstGeom prst="rect">
            <a:avLst/>
          </a:prstGeom>
          <a:noFill/>
        </p:spPr>
        <p:txBody>
          <a:bodyPr wrap="square" rtlCol="0">
            <a:spAutoFit/>
          </a:bodyPr>
          <a:lstStyle/>
          <a:p>
            <a:r>
              <a:rPr lang="en-US" sz="2200" u="sng" dirty="0">
                <a:latin typeface="Gill Sans MT" panose="020B0502020104020203" pitchFamily="34" charset="0"/>
              </a:rPr>
              <a:t>Outcome Measures</a:t>
            </a:r>
          </a:p>
        </p:txBody>
      </p:sp>
      <p:sp>
        <p:nvSpPr>
          <p:cNvPr id="2" name="TextBox 1">
            <a:extLst>
              <a:ext uri="{FF2B5EF4-FFF2-40B4-BE49-F238E27FC236}">
                <a16:creationId xmlns:a16="http://schemas.microsoft.com/office/drawing/2014/main" id="{01989F4C-28FE-9542-555F-BEC73470929E}"/>
              </a:ext>
            </a:extLst>
          </p:cNvPr>
          <p:cNvSpPr txBox="1"/>
          <p:nvPr/>
        </p:nvSpPr>
        <p:spPr>
          <a:xfrm>
            <a:off x="964894" y="2445385"/>
            <a:ext cx="6515844" cy="2462213"/>
          </a:xfrm>
          <a:prstGeom prst="rect">
            <a:avLst/>
          </a:prstGeom>
          <a:noFill/>
        </p:spPr>
        <p:txBody>
          <a:bodyPr wrap="square" rtlCol="0">
            <a:spAutoFit/>
          </a:bodyPr>
          <a:lstStyle/>
          <a:p>
            <a:r>
              <a:rPr lang="en-US" sz="2200" b="1" dirty="0">
                <a:latin typeface="Gill Sans MT" panose="020B0502020104020203" pitchFamily="34" charset="0"/>
              </a:rPr>
              <a:t>Arterial compliance</a:t>
            </a:r>
          </a:p>
          <a:p>
            <a:endParaRPr lang="en-US" sz="2200" dirty="0">
              <a:latin typeface="Gill Sans MT" panose="020B0502020104020203" pitchFamily="34" charset="0"/>
            </a:endParaRPr>
          </a:p>
          <a:p>
            <a:r>
              <a:rPr lang="en-US" sz="2200" dirty="0">
                <a:latin typeface="Gill Sans MT" panose="020B0502020104020203" pitchFamily="34" charset="0"/>
              </a:rPr>
              <a:t>The ability of the arteries to expand and contract in response to changes in blood pressure</a:t>
            </a:r>
          </a:p>
          <a:p>
            <a:endParaRPr lang="en-US" sz="2200" dirty="0">
              <a:latin typeface="Gill Sans MT" panose="020B0502020104020203" pitchFamily="34" charset="0"/>
            </a:endParaRPr>
          </a:p>
          <a:p>
            <a:r>
              <a:rPr lang="en-US" sz="2200" dirty="0">
                <a:latin typeface="Gill Sans MT" panose="020B0502020104020203" pitchFamily="34" charset="0"/>
              </a:rPr>
              <a:t>Measured by carotid artery ultrasound, tonometry, </a:t>
            </a:r>
          </a:p>
          <a:p>
            <a:r>
              <a:rPr lang="en-US" sz="2200" dirty="0">
                <a:latin typeface="Gill Sans MT" panose="020B0502020104020203" pitchFamily="34" charset="0"/>
              </a:rPr>
              <a:t>and repeated blood pressure readings</a:t>
            </a:r>
            <a:endParaRPr lang="en-US" dirty="0"/>
          </a:p>
        </p:txBody>
      </p:sp>
      <p:pic>
        <p:nvPicPr>
          <p:cNvPr id="6" name="Picture 5">
            <a:extLst>
              <a:ext uri="{FF2B5EF4-FFF2-40B4-BE49-F238E27FC236}">
                <a16:creationId xmlns:a16="http://schemas.microsoft.com/office/drawing/2014/main" id="{34AA63D5-4D8B-C3BC-FBA4-32CB8601AF98}"/>
              </a:ext>
            </a:extLst>
          </p:cNvPr>
          <p:cNvPicPr>
            <a:picLocks noChangeAspect="1"/>
          </p:cNvPicPr>
          <p:nvPr/>
        </p:nvPicPr>
        <p:blipFill>
          <a:blip r:embed="rId5"/>
          <a:stretch>
            <a:fillRect/>
          </a:stretch>
        </p:blipFill>
        <p:spPr>
          <a:xfrm>
            <a:off x="7970909" y="2189748"/>
            <a:ext cx="3378096" cy="2763897"/>
          </a:xfrm>
          <a:prstGeom prst="rect">
            <a:avLst/>
          </a:prstGeom>
        </p:spPr>
      </p:pic>
      <p:sp>
        <p:nvSpPr>
          <p:cNvPr id="8" name="TextBox 7">
            <a:extLst>
              <a:ext uri="{FF2B5EF4-FFF2-40B4-BE49-F238E27FC236}">
                <a16:creationId xmlns:a16="http://schemas.microsoft.com/office/drawing/2014/main" id="{927E9950-F5A2-6087-0AD5-CD45AC960D78}"/>
              </a:ext>
            </a:extLst>
          </p:cNvPr>
          <p:cNvSpPr txBox="1"/>
          <p:nvPr/>
        </p:nvSpPr>
        <p:spPr>
          <a:xfrm>
            <a:off x="2262352" y="5473384"/>
            <a:ext cx="8473966" cy="430887"/>
          </a:xfrm>
          <a:prstGeom prst="rect">
            <a:avLst/>
          </a:prstGeom>
          <a:noFill/>
        </p:spPr>
        <p:txBody>
          <a:bodyPr wrap="square" rtlCol="0">
            <a:spAutoFit/>
          </a:bodyPr>
          <a:lstStyle/>
          <a:p>
            <a:r>
              <a:rPr lang="en-US" sz="2200" dirty="0">
                <a:solidFill>
                  <a:srgbClr val="FF0000"/>
                </a:solidFill>
                <a:latin typeface="Gill Sans MT" panose="020B0502020104020203" pitchFamily="34" charset="0"/>
              </a:rPr>
              <a:t>Heat stress will show acute improvements for arterial compliance</a:t>
            </a:r>
          </a:p>
        </p:txBody>
      </p:sp>
    </p:spTree>
    <p:extLst>
      <p:ext uri="{BB962C8B-B14F-4D97-AF65-F5344CB8AC3E}">
        <p14:creationId xmlns:p14="http://schemas.microsoft.com/office/powerpoint/2010/main" val="27652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down)">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CCD16-EE35-3F2E-7439-FA5D19BF4106}"/>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A75D6306-F4A2-C6B7-9279-5A7EAB0762B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DD0A8664-A10F-C33F-16DB-79E6F589C58D}"/>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endParaRPr lang="en-US" sz="5400" dirty="0">
              <a:solidFill>
                <a:schemeClr val="bg1"/>
              </a:solidFill>
            </a:endParaRPr>
          </a:p>
        </p:txBody>
      </p:sp>
      <p:pic>
        <p:nvPicPr>
          <p:cNvPr id="3" name="Figure">
            <a:extLst>
              <a:ext uri="{FF2B5EF4-FFF2-40B4-BE49-F238E27FC236}">
                <a16:creationId xmlns:a16="http://schemas.microsoft.com/office/drawing/2014/main" id="{DCD78798-C039-623B-9B56-D4B2D34000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19" name="TextBox 18">
            <a:extLst>
              <a:ext uri="{FF2B5EF4-FFF2-40B4-BE49-F238E27FC236}">
                <a16:creationId xmlns:a16="http://schemas.microsoft.com/office/drawing/2014/main" id="{DA0FBF11-461E-D4A9-97CE-171F07943744}"/>
              </a:ext>
            </a:extLst>
          </p:cNvPr>
          <p:cNvSpPr txBox="1"/>
          <p:nvPr/>
        </p:nvSpPr>
        <p:spPr>
          <a:xfrm>
            <a:off x="964894" y="1758861"/>
            <a:ext cx="6308741" cy="430887"/>
          </a:xfrm>
          <a:prstGeom prst="rect">
            <a:avLst/>
          </a:prstGeom>
          <a:noFill/>
        </p:spPr>
        <p:txBody>
          <a:bodyPr wrap="square" rtlCol="0">
            <a:spAutoFit/>
          </a:bodyPr>
          <a:lstStyle/>
          <a:p>
            <a:r>
              <a:rPr lang="en-US" sz="2200" u="sng" dirty="0">
                <a:latin typeface="Gill Sans MT" panose="020B0502020104020203" pitchFamily="34" charset="0"/>
              </a:rPr>
              <a:t>Outcome Measures</a:t>
            </a:r>
          </a:p>
        </p:txBody>
      </p:sp>
      <p:pic>
        <p:nvPicPr>
          <p:cNvPr id="7" name="Picture 6">
            <a:extLst>
              <a:ext uri="{FF2B5EF4-FFF2-40B4-BE49-F238E27FC236}">
                <a16:creationId xmlns:a16="http://schemas.microsoft.com/office/drawing/2014/main" id="{346EEC78-B739-FD8E-97C1-6780AB7C799F}"/>
              </a:ext>
            </a:extLst>
          </p:cNvPr>
          <p:cNvPicPr>
            <a:picLocks noChangeAspect="1"/>
          </p:cNvPicPr>
          <p:nvPr/>
        </p:nvPicPr>
        <p:blipFill>
          <a:blip r:embed="rId5"/>
          <a:stretch>
            <a:fillRect/>
          </a:stretch>
        </p:blipFill>
        <p:spPr>
          <a:xfrm>
            <a:off x="8303890" y="2367171"/>
            <a:ext cx="2923216" cy="2923216"/>
          </a:xfrm>
          <a:prstGeom prst="rect">
            <a:avLst/>
          </a:prstGeom>
        </p:spPr>
      </p:pic>
      <p:sp>
        <p:nvSpPr>
          <p:cNvPr id="8" name="TextBox 7">
            <a:extLst>
              <a:ext uri="{FF2B5EF4-FFF2-40B4-BE49-F238E27FC236}">
                <a16:creationId xmlns:a16="http://schemas.microsoft.com/office/drawing/2014/main" id="{99AECE09-CF26-CE6F-5F97-E95B5AE12AC8}"/>
              </a:ext>
            </a:extLst>
          </p:cNvPr>
          <p:cNvSpPr txBox="1"/>
          <p:nvPr/>
        </p:nvSpPr>
        <p:spPr>
          <a:xfrm>
            <a:off x="1012190" y="2450023"/>
            <a:ext cx="6308740" cy="3139321"/>
          </a:xfrm>
          <a:prstGeom prst="rect">
            <a:avLst/>
          </a:prstGeom>
          <a:noFill/>
        </p:spPr>
        <p:txBody>
          <a:bodyPr wrap="square" rtlCol="0">
            <a:spAutoFit/>
          </a:bodyPr>
          <a:lstStyle/>
          <a:p>
            <a:r>
              <a:rPr lang="en-US" sz="2200" b="1" dirty="0">
                <a:latin typeface="Gill Sans MT" panose="020B0502020104020203" pitchFamily="34" charset="0"/>
              </a:rPr>
              <a:t>Insulin Sensitivity</a:t>
            </a:r>
          </a:p>
          <a:p>
            <a:endParaRPr lang="en-US" sz="2200" dirty="0">
              <a:latin typeface="Gill Sans MT" panose="020B0502020104020203" pitchFamily="34" charset="0"/>
            </a:endParaRPr>
          </a:p>
          <a:p>
            <a:r>
              <a:rPr lang="en-US" sz="2200" dirty="0">
                <a:latin typeface="Gill Sans MT" panose="020B0502020104020203" pitchFamily="34" charset="0"/>
              </a:rPr>
              <a:t>Measurement based on how well the cells respond to insulin </a:t>
            </a:r>
          </a:p>
          <a:p>
            <a:endParaRPr lang="en-US" sz="2200" dirty="0">
              <a:latin typeface="Gill Sans MT" panose="020B0502020104020203" pitchFamily="34" charset="0"/>
            </a:endParaRPr>
          </a:p>
          <a:p>
            <a:r>
              <a:rPr lang="en-US" sz="2200" dirty="0">
                <a:latin typeface="Gill Sans MT" panose="020B0502020104020203" pitchFamily="34" charset="0"/>
              </a:rPr>
              <a:t>Glucose and Insulin response is measured </a:t>
            </a:r>
          </a:p>
          <a:p>
            <a:r>
              <a:rPr lang="en-US" sz="2200" dirty="0">
                <a:latin typeface="Gill Sans MT" panose="020B0502020104020203" pitchFamily="34" charset="0"/>
              </a:rPr>
              <a:t>throughout a glucose tolerance test by analyzing</a:t>
            </a:r>
          </a:p>
          <a:p>
            <a:r>
              <a:rPr lang="en-US" sz="2200" dirty="0">
                <a:latin typeface="Gill Sans MT" panose="020B0502020104020203" pitchFamily="34" charset="0"/>
              </a:rPr>
              <a:t>venous blood serums </a:t>
            </a:r>
          </a:p>
          <a:p>
            <a:endParaRPr lang="en-US" sz="2200" dirty="0">
              <a:latin typeface="Gill Sans MT" panose="020B0502020104020203" pitchFamily="34" charset="0"/>
            </a:endParaRPr>
          </a:p>
        </p:txBody>
      </p:sp>
      <p:sp>
        <p:nvSpPr>
          <p:cNvPr id="10" name="TextBox 9">
            <a:extLst>
              <a:ext uri="{FF2B5EF4-FFF2-40B4-BE49-F238E27FC236}">
                <a16:creationId xmlns:a16="http://schemas.microsoft.com/office/drawing/2014/main" id="{9E2E86F9-1A78-3CFE-EE91-498D30ABC0C0}"/>
              </a:ext>
            </a:extLst>
          </p:cNvPr>
          <p:cNvSpPr txBox="1"/>
          <p:nvPr/>
        </p:nvSpPr>
        <p:spPr>
          <a:xfrm>
            <a:off x="2385322" y="5538865"/>
            <a:ext cx="7411764" cy="430887"/>
          </a:xfrm>
          <a:prstGeom prst="rect">
            <a:avLst/>
          </a:prstGeom>
          <a:noFill/>
        </p:spPr>
        <p:txBody>
          <a:bodyPr wrap="square">
            <a:spAutoFit/>
          </a:bodyPr>
          <a:lstStyle/>
          <a:p>
            <a:r>
              <a:rPr lang="en-US" sz="2200" dirty="0">
                <a:solidFill>
                  <a:srgbClr val="FF0000"/>
                </a:solidFill>
                <a:latin typeface="Gill Sans MT" panose="020B0502020104020203" pitchFamily="34" charset="0"/>
              </a:rPr>
              <a:t>Heat stress will show acute improvements for insulin sensitivity</a:t>
            </a:r>
          </a:p>
        </p:txBody>
      </p:sp>
    </p:spTree>
    <p:extLst>
      <p:ext uri="{BB962C8B-B14F-4D97-AF65-F5344CB8AC3E}">
        <p14:creationId xmlns:p14="http://schemas.microsoft.com/office/powerpoint/2010/main" val="139014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92DA3-4D32-C06F-A689-800A9CBBB053}"/>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E8B4B7BF-1CC9-D452-548D-FD1FF5AE6AA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D6D62322-9721-2003-F551-E5687E54A400}"/>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endParaRPr lang="en-US" sz="5400" dirty="0">
              <a:solidFill>
                <a:schemeClr val="bg1"/>
              </a:solidFill>
            </a:endParaRPr>
          </a:p>
        </p:txBody>
      </p:sp>
      <p:pic>
        <p:nvPicPr>
          <p:cNvPr id="3" name="Figure">
            <a:extLst>
              <a:ext uri="{FF2B5EF4-FFF2-40B4-BE49-F238E27FC236}">
                <a16:creationId xmlns:a16="http://schemas.microsoft.com/office/drawing/2014/main" id="{53E59336-F47F-8D4C-BE0E-27B0B2F57C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19" name="TextBox 18">
            <a:extLst>
              <a:ext uri="{FF2B5EF4-FFF2-40B4-BE49-F238E27FC236}">
                <a16:creationId xmlns:a16="http://schemas.microsoft.com/office/drawing/2014/main" id="{23A7E9A3-8F12-E260-774F-2D38A2B4BE74}"/>
              </a:ext>
            </a:extLst>
          </p:cNvPr>
          <p:cNvSpPr txBox="1"/>
          <p:nvPr/>
        </p:nvSpPr>
        <p:spPr>
          <a:xfrm>
            <a:off x="964894" y="1758861"/>
            <a:ext cx="6308741" cy="430887"/>
          </a:xfrm>
          <a:prstGeom prst="rect">
            <a:avLst/>
          </a:prstGeom>
          <a:noFill/>
        </p:spPr>
        <p:txBody>
          <a:bodyPr wrap="square" rtlCol="0">
            <a:spAutoFit/>
          </a:bodyPr>
          <a:lstStyle/>
          <a:p>
            <a:r>
              <a:rPr lang="en-US" sz="2200" u="sng" dirty="0">
                <a:latin typeface="Gill Sans MT" panose="020B0502020104020203" pitchFamily="34" charset="0"/>
              </a:rPr>
              <a:t>Outcome Measures</a:t>
            </a:r>
          </a:p>
        </p:txBody>
      </p:sp>
      <p:sp>
        <p:nvSpPr>
          <p:cNvPr id="2" name="TextBox 1">
            <a:extLst>
              <a:ext uri="{FF2B5EF4-FFF2-40B4-BE49-F238E27FC236}">
                <a16:creationId xmlns:a16="http://schemas.microsoft.com/office/drawing/2014/main" id="{3801CE80-DC69-9890-0EA1-693F106A75CF}"/>
              </a:ext>
            </a:extLst>
          </p:cNvPr>
          <p:cNvSpPr txBox="1"/>
          <p:nvPr/>
        </p:nvSpPr>
        <p:spPr>
          <a:xfrm>
            <a:off x="964894" y="2450023"/>
            <a:ext cx="6662033" cy="2462213"/>
          </a:xfrm>
          <a:prstGeom prst="rect">
            <a:avLst/>
          </a:prstGeom>
          <a:noFill/>
        </p:spPr>
        <p:txBody>
          <a:bodyPr wrap="square" rtlCol="0">
            <a:spAutoFit/>
          </a:bodyPr>
          <a:lstStyle/>
          <a:p>
            <a:r>
              <a:rPr lang="en-US" sz="2200" b="1" dirty="0">
                <a:latin typeface="Gill Sans MT" panose="020B0502020104020203" pitchFamily="34" charset="0"/>
              </a:rPr>
              <a:t>Thermoregulation</a:t>
            </a:r>
          </a:p>
          <a:p>
            <a:endParaRPr lang="en-US" sz="2200" dirty="0">
              <a:latin typeface="Gill Sans MT" panose="020B0502020104020203" pitchFamily="34" charset="0"/>
            </a:endParaRPr>
          </a:p>
          <a:p>
            <a:r>
              <a:rPr lang="en-US" sz="2200" dirty="0">
                <a:latin typeface="Gill Sans MT" panose="020B0502020104020203" pitchFamily="34" charset="0"/>
              </a:rPr>
              <a:t>Participants resting core and skin temperatures are</a:t>
            </a:r>
          </a:p>
          <a:p>
            <a:r>
              <a:rPr lang="en-US" sz="2200" dirty="0">
                <a:latin typeface="Gill Sans MT" panose="020B0502020104020203" pitchFamily="34" charset="0"/>
              </a:rPr>
              <a:t>monitored during each condition</a:t>
            </a:r>
          </a:p>
          <a:p>
            <a:endParaRPr lang="en-US" sz="2200" dirty="0">
              <a:latin typeface="Gill Sans MT" panose="020B0502020104020203" pitchFamily="34" charset="0"/>
            </a:endParaRPr>
          </a:p>
          <a:p>
            <a:r>
              <a:rPr lang="en-US" sz="2200" dirty="0">
                <a:latin typeface="Gill Sans MT" panose="020B0502020104020203" pitchFamily="34" charset="0"/>
              </a:rPr>
              <a:t>Monitored for changes in core temperature 24 hours following each condition</a:t>
            </a:r>
          </a:p>
        </p:txBody>
      </p:sp>
      <p:pic>
        <p:nvPicPr>
          <p:cNvPr id="9" name="Picture 8">
            <a:extLst>
              <a:ext uri="{FF2B5EF4-FFF2-40B4-BE49-F238E27FC236}">
                <a16:creationId xmlns:a16="http://schemas.microsoft.com/office/drawing/2014/main" id="{3B089B51-3B01-6EC2-E64C-18448FD8F08F}"/>
              </a:ext>
            </a:extLst>
          </p:cNvPr>
          <p:cNvPicPr>
            <a:picLocks noChangeAspect="1"/>
          </p:cNvPicPr>
          <p:nvPr/>
        </p:nvPicPr>
        <p:blipFill>
          <a:blip r:embed="rId5"/>
          <a:srcRect l="11545" t="43437" r="30230"/>
          <a:stretch/>
        </p:blipFill>
        <p:spPr>
          <a:xfrm>
            <a:off x="8357136" y="2091847"/>
            <a:ext cx="2589859" cy="3354549"/>
          </a:xfrm>
          <a:prstGeom prst="rect">
            <a:avLst/>
          </a:prstGeom>
        </p:spPr>
      </p:pic>
      <p:sp>
        <p:nvSpPr>
          <p:cNvPr id="10" name="TextBox 9">
            <a:extLst>
              <a:ext uri="{FF2B5EF4-FFF2-40B4-BE49-F238E27FC236}">
                <a16:creationId xmlns:a16="http://schemas.microsoft.com/office/drawing/2014/main" id="{7E48C9A2-BD73-9EDF-F491-A35027304925}"/>
              </a:ext>
            </a:extLst>
          </p:cNvPr>
          <p:cNvSpPr txBox="1"/>
          <p:nvPr/>
        </p:nvSpPr>
        <p:spPr>
          <a:xfrm>
            <a:off x="1852644" y="5538865"/>
            <a:ext cx="8477119" cy="430887"/>
          </a:xfrm>
          <a:prstGeom prst="rect">
            <a:avLst/>
          </a:prstGeom>
          <a:noFill/>
        </p:spPr>
        <p:txBody>
          <a:bodyPr wrap="square">
            <a:spAutoFit/>
          </a:bodyPr>
          <a:lstStyle/>
          <a:p>
            <a:r>
              <a:rPr lang="en-US" sz="2200" dirty="0">
                <a:solidFill>
                  <a:srgbClr val="FF0000"/>
                </a:solidFill>
                <a:latin typeface="Gill Sans MT" panose="020B0502020104020203" pitchFamily="34" charset="0"/>
              </a:rPr>
              <a:t>Heat stress will decrease resting core body temperature 24 hours later</a:t>
            </a:r>
          </a:p>
        </p:txBody>
      </p:sp>
      <p:pic>
        <p:nvPicPr>
          <p:cNvPr id="12" name="Picture 11">
            <a:extLst>
              <a:ext uri="{FF2B5EF4-FFF2-40B4-BE49-F238E27FC236}">
                <a16:creationId xmlns:a16="http://schemas.microsoft.com/office/drawing/2014/main" id="{D3C3EC1C-12E5-051C-A4CF-442AB01CFF40}"/>
              </a:ext>
            </a:extLst>
          </p:cNvPr>
          <p:cNvPicPr>
            <a:picLocks noChangeAspect="1"/>
          </p:cNvPicPr>
          <p:nvPr/>
        </p:nvPicPr>
        <p:blipFill>
          <a:blip r:embed="rId6"/>
          <a:stretch>
            <a:fillRect/>
          </a:stretch>
        </p:blipFill>
        <p:spPr>
          <a:xfrm>
            <a:off x="2868374" y="819120"/>
            <a:ext cx="6662033" cy="5515965"/>
          </a:xfrm>
          <a:prstGeom prst="rect">
            <a:avLst/>
          </a:prstGeom>
        </p:spPr>
      </p:pic>
    </p:spTree>
    <p:extLst>
      <p:ext uri="{BB962C8B-B14F-4D97-AF65-F5344CB8AC3E}">
        <p14:creationId xmlns:p14="http://schemas.microsoft.com/office/powerpoint/2010/main" val="124569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down)">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AE22F-FF4C-5730-E3B2-408FF3B948A1}"/>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8CECC39C-3FC4-D4EC-ADC4-B1415037CC3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742288E8-F729-38E4-3F3E-4E7EF63C9CF4}"/>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endParaRPr lang="en-US" sz="5400" dirty="0">
              <a:solidFill>
                <a:schemeClr val="bg1"/>
              </a:solidFill>
            </a:endParaRPr>
          </a:p>
        </p:txBody>
      </p:sp>
      <p:pic>
        <p:nvPicPr>
          <p:cNvPr id="3" name="Figure">
            <a:extLst>
              <a:ext uri="{FF2B5EF4-FFF2-40B4-BE49-F238E27FC236}">
                <a16:creationId xmlns:a16="http://schemas.microsoft.com/office/drawing/2014/main" id="{619101CD-6084-5BEC-BE58-6547907263B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19" name="TextBox 18">
            <a:extLst>
              <a:ext uri="{FF2B5EF4-FFF2-40B4-BE49-F238E27FC236}">
                <a16:creationId xmlns:a16="http://schemas.microsoft.com/office/drawing/2014/main" id="{2AFB191E-47FD-6F89-60D7-471D8C5E6B08}"/>
              </a:ext>
            </a:extLst>
          </p:cNvPr>
          <p:cNvSpPr txBox="1"/>
          <p:nvPr/>
        </p:nvSpPr>
        <p:spPr>
          <a:xfrm>
            <a:off x="964894" y="1758861"/>
            <a:ext cx="6308741" cy="430887"/>
          </a:xfrm>
          <a:prstGeom prst="rect">
            <a:avLst/>
          </a:prstGeom>
          <a:noFill/>
        </p:spPr>
        <p:txBody>
          <a:bodyPr wrap="square" rtlCol="0">
            <a:spAutoFit/>
          </a:bodyPr>
          <a:lstStyle/>
          <a:p>
            <a:r>
              <a:rPr lang="en-US" sz="2200" u="sng" dirty="0">
                <a:latin typeface="Gill Sans MT" panose="020B0502020104020203" pitchFamily="34" charset="0"/>
              </a:rPr>
              <a:t>Outcome Measures</a:t>
            </a:r>
          </a:p>
        </p:txBody>
      </p:sp>
      <p:sp>
        <p:nvSpPr>
          <p:cNvPr id="4" name="TextBox 3">
            <a:extLst>
              <a:ext uri="{FF2B5EF4-FFF2-40B4-BE49-F238E27FC236}">
                <a16:creationId xmlns:a16="http://schemas.microsoft.com/office/drawing/2014/main" id="{66257830-17BC-525E-9DB5-55E8D352D691}"/>
              </a:ext>
            </a:extLst>
          </p:cNvPr>
          <p:cNvSpPr txBox="1"/>
          <p:nvPr/>
        </p:nvSpPr>
        <p:spPr>
          <a:xfrm>
            <a:off x="964893" y="2473548"/>
            <a:ext cx="6308741" cy="2123658"/>
          </a:xfrm>
          <a:prstGeom prst="rect">
            <a:avLst/>
          </a:prstGeom>
          <a:noFill/>
        </p:spPr>
        <p:txBody>
          <a:bodyPr wrap="square" rtlCol="0">
            <a:spAutoFit/>
          </a:bodyPr>
          <a:lstStyle/>
          <a:p>
            <a:r>
              <a:rPr lang="en-US" sz="2200" b="1" dirty="0">
                <a:latin typeface="Gill Sans MT" panose="020B0502020104020203" pitchFamily="34" charset="0"/>
              </a:rPr>
              <a:t>Blood volume expansion</a:t>
            </a:r>
          </a:p>
          <a:p>
            <a:endParaRPr lang="en-US" sz="2200" dirty="0">
              <a:latin typeface="Gill Sans MT" panose="020B0502020104020203" pitchFamily="34" charset="0"/>
            </a:endParaRPr>
          </a:p>
          <a:p>
            <a:r>
              <a:rPr lang="en-US" sz="2200" dirty="0">
                <a:latin typeface="Gill Sans MT" panose="020B0502020104020203" pitchFamily="34" charset="0"/>
              </a:rPr>
              <a:t>Measured using carbon monoxide rebreathe</a:t>
            </a:r>
          </a:p>
          <a:p>
            <a:r>
              <a:rPr lang="en-US" sz="2200" dirty="0">
                <a:latin typeface="Gill Sans MT" panose="020B0502020104020203" pitchFamily="34" charset="0"/>
              </a:rPr>
              <a:t>technique</a:t>
            </a:r>
          </a:p>
          <a:p>
            <a:r>
              <a:rPr lang="en-US" sz="2200" dirty="0">
                <a:latin typeface="Gill Sans MT" panose="020B0502020104020203" pitchFamily="34" charset="0"/>
              </a:rPr>
              <a:t> </a:t>
            </a:r>
          </a:p>
          <a:p>
            <a:r>
              <a:rPr lang="en-US" sz="2200" dirty="0">
                <a:latin typeface="Gill Sans MT" panose="020B0502020104020203" pitchFamily="34" charset="0"/>
              </a:rPr>
              <a:t>Acute changes in plasma volume expansion</a:t>
            </a:r>
          </a:p>
        </p:txBody>
      </p:sp>
      <p:pic>
        <p:nvPicPr>
          <p:cNvPr id="6" name="Picture 5">
            <a:extLst>
              <a:ext uri="{FF2B5EF4-FFF2-40B4-BE49-F238E27FC236}">
                <a16:creationId xmlns:a16="http://schemas.microsoft.com/office/drawing/2014/main" id="{A8730EEE-7C56-5FD3-7251-61DBAF9674DB}"/>
              </a:ext>
            </a:extLst>
          </p:cNvPr>
          <p:cNvPicPr>
            <a:picLocks noChangeAspect="1"/>
          </p:cNvPicPr>
          <p:nvPr/>
        </p:nvPicPr>
        <p:blipFill>
          <a:blip r:embed="rId5"/>
          <a:stretch>
            <a:fillRect/>
          </a:stretch>
        </p:blipFill>
        <p:spPr>
          <a:xfrm>
            <a:off x="7403648" y="2191680"/>
            <a:ext cx="3945357" cy="2961705"/>
          </a:xfrm>
          <a:prstGeom prst="rect">
            <a:avLst/>
          </a:prstGeom>
        </p:spPr>
      </p:pic>
      <p:sp>
        <p:nvSpPr>
          <p:cNvPr id="7" name="TextBox 6">
            <a:extLst>
              <a:ext uri="{FF2B5EF4-FFF2-40B4-BE49-F238E27FC236}">
                <a16:creationId xmlns:a16="http://schemas.microsoft.com/office/drawing/2014/main" id="{211D7F27-FB86-2705-79FA-6E205DC1EBB8}"/>
              </a:ext>
            </a:extLst>
          </p:cNvPr>
          <p:cNvSpPr txBox="1"/>
          <p:nvPr/>
        </p:nvSpPr>
        <p:spPr>
          <a:xfrm>
            <a:off x="2936833" y="5538865"/>
            <a:ext cx="6308742" cy="430887"/>
          </a:xfrm>
          <a:prstGeom prst="rect">
            <a:avLst/>
          </a:prstGeom>
          <a:noFill/>
        </p:spPr>
        <p:txBody>
          <a:bodyPr wrap="square">
            <a:spAutoFit/>
          </a:bodyPr>
          <a:lstStyle/>
          <a:p>
            <a:r>
              <a:rPr lang="en-US" sz="2200" dirty="0">
                <a:solidFill>
                  <a:srgbClr val="FF0000"/>
                </a:solidFill>
                <a:latin typeface="Gill Sans MT" panose="020B0502020104020203" pitchFamily="34" charset="0"/>
              </a:rPr>
              <a:t>Heat stress will expand plasma volume 24 hours later</a:t>
            </a:r>
          </a:p>
        </p:txBody>
      </p:sp>
    </p:spTree>
    <p:extLst>
      <p:ext uri="{BB962C8B-B14F-4D97-AF65-F5344CB8AC3E}">
        <p14:creationId xmlns:p14="http://schemas.microsoft.com/office/powerpoint/2010/main" val="187109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down)">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8FD0-92F7-6555-A5F7-DE02B21C24C5}"/>
            </a:ext>
          </a:extLst>
        </p:cNvPr>
        <p:cNvGrpSpPr/>
        <p:nvPr/>
      </p:nvGrpSpPr>
      <p:grpSpPr>
        <a:xfrm>
          <a:off x="0" y="0"/>
          <a:ext cx="0" cy="0"/>
          <a:chOff x="0" y="0"/>
          <a:chExt cx="0" cy="0"/>
        </a:xfrm>
      </p:grpSpPr>
      <p:pic>
        <p:nvPicPr>
          <p:cNvPr id="3" name="Artifact">
            <a:extLst>
              <a:ext uri="{FF2B5EF4-FFF2-40B4-BE49-F238E27FC236}">
                <a16:creationId xmlns:a16="http://schemas.microsoft.com/office/drawing/2014/main" id="{287C4C5E-53CF-060A-CA2C-64967EAF25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9468"/>
            <a:ext cx="12192000" cy="6858000"/>
          </a:xfrm>
          <a:prstGeom prst="rect">
            <a:avLst/>
          </a:prstGeom>
        </p:spPr>
      </p:pic>
      <p:sp>
        <p:nvSpPr>
          <p:cNvPr id="4" name="H1">
            <a:extLst>
              <a:ext uri="{FF2B5EF4-FFF2-40B4-BE49-F238E27FC236}">
                <a16:creationId xmlns:a16="http://schemas.microsoft.com/office/drawing/2014/main" id="{D616F40F-6096-2E26-B3C5-FCCA5D1F70C7}"/>
              </a:ext>
            </a:extLst>
          </p:cNvPr>
          <p:cNvSpPr>
            <a:spLocks noGrp="1"/>
          </p:cNvSpPr>
          <p:nvPr>
            <p:ph type="ctrTitle"/>
          </p:nvPr>
        </p:nvSpPr>
        <p:spPr>
          <a:xfrm>
            <a:off x="1524000" y="30819"/>
            <a:ext cx="9144000" cy="1133628"/>
          </a:xfrm>
        </p:spPr>
        <p:txBody>
          <a:bodyPr>
            <a:normAutofit/>
          </a:bodyPr>
          <a:lstStyle/>
          <a:p>
            <a:r>
              <a:rPr lang="en-US" sz="5400" dirty="0">
                <a:latin typeface="Rockwell" panose="02060603020205020403" pitchFamily="18" charset="0"/>
              </a:rPr>
              <a:t>Acknowledgements</a:t>
            </a:r>
          </a:p>
        </p:txBody>
      </p:sp>
      <p:pic>
        <p:nvPicPr>
          <p:cNvPr id="12" name="Figure">
            <a:extLst>
              <a:ext uri="{FF2B5EF4-FFF2-40B4-BE49-F238E27FC236}">
                <a16:creationId xmlns:a16="http://schemas.microsoft.com/office/drawing/2014/main" id="{C43B43FE-BCE8-129D-9E1D-508ADD605F2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888424" y="6276106"/>
            <a:ext cx="4415152" cy="218898"/>
          </a:xfrm>
          <a:prstGeom prst="rect">
            <a:avLst/>
          </a:prstGeom>
        </p:spPr>
      </p:pic>
      <p:pic>
        <p:nvPicPr>
          <p:cNvPr id="2" name="Picture 1">
            <a:extLst>
              <a:ext uri="{FF2B5EF4-FFF2-40B4-BE49-F238E27FC236}">
                <a16:creationId xmlns:a16="http://schemas.microsoft.com/office/drawing/2014/main" id="{0D61E6E6-8A1A-FC52-CFCC-8EF4BE677F0C}"/>
              </a:ext>
            </a:extLst>
          </p:cNvPr>
          <p:cNvPicPr>
            <a:picLocks noChangeAspect="1"/>
          </p:cNvPicPr>
          <p:nvPr/>
        </p:nvPicPr>
        <p:blipFill>
          <a:blip r:embed="rId5"/>
          <a:srcRect r="16417"/>
          <a:stretch/>
        </p:blipFill>
        <p:spPr>
          <a:xfrm>
            <a:off x="7091792" y="1195266"/>
            <a:ext cx="4558585" cy="4090516"/>
          </a:xfrm>
          <a:prstGeom prst="rect">
            <a:avLst/>
          </a:prstGeom>
        </p:spPr>
      </p:pic>
      <p:sp>
        <p:nvSpPr>
          <p:cNvPr id="5" name="TextBox 4">
            <a:extLst>
              <a:ext uri="{FF2B5EF4-FFF2-40B4-BE49-F238E27FC236}">
                <a16:creationId xmlns:a16="http://schemas.microsoft.com/office/drawing/2014/main" id="{0E5D88CB-795B-E070-4D3B-D65D9847B29B}"/>
              </a:ext>
            </a:extLst>
          </p:cNvPr>
          <p:cNvSpPr txBox="1"/>
          <p:nvPr/>
        </p:nvSpPr>
        <p:spPr>
          <a:xfrm>
            <a:off x="746476" y="2189157"/>
            <a:ext cx="5539028" cy="2031325"/>
          </a:xfrm>
          <a:prstGeom prst="rect">
            <a:avLst/>
          </a:prstGeom>
          <a:noFill/>
        </p:spPr>
        <p:txBody>
          <a:bodyPr wrap="square" rtlCol="0">
            <a:spAutoFit/>
          </a:bodyPr>
          <a:lstStyle/>
          <a:p>
            <a:r>
              <a:rPr lang="en-US" dirty="0">
                <a:latin typeface="Gill Sans MT" panose="020B0502020104020203" pitchFamily="34" charset="0"/>
              </a:rPr>
              <a:t>Everyone who participated</a:t>
            </a:r>
          </a:p>
          <a:p>
            <a:endParaRPr lang="en-US" dirty="0">
              <a:latin typeface="Gill Sans MT" panose="020B0502020104020203" pitchFamily="34" charset="0"/>
            </a:endParaRPr>
          </a:p>
          <a:p>
            <a:r>
              <a:rPr lang="en-US" dirty="0">
                <a:latin typeface="Gill Sans MT" panose="020B0502020104020203" pitchFamily="34" charset="0"/>
              </a:rPr>
              <a:t>Jane Elliott,  Andrew Weidner, Ellie Levi, Sarah Sheitelman, John Pederson, Tatum Kochanski, Jack Gibbons, Ruby Gustafson, and Daniel Buettner</a:t>
            </a:r>
          </a:p>
          <a:p>
            <a:endParaRPr lang="en-US" dirty="0">
              <a:latin typeface="Gill Sans MT" panose="020B0502020104020203" pitchFamily="34" charset="0"/>
            </a:endParaRPr>
          </a:p>
          <a:p>
            <a:r>
              <a:rPr lang="en-US" dirty="0">
                <a:latin typeface="Gill Sans MT" panose="020B0502020104020203" pitchFamily="34" charset="0"/>
              </a:rPr>
              <a:t>NAU/NASA Space Grant </a:t>
            </a:r>
          </a:p>
        </p:txBody>
      </p:sp>
      <p:sp>
        <p:nvSpPr>
          <p:cNvPr id="6" name="Rectangle 5">
            <a:extLst>
              <a:ext uri="{FF2B5EF4-FFF2-40B4-BE49-F238E27FC236}">
                <a16:creationId xmlns:a16="http://schemas.microsoft.com/office/drawing/2014/main" id="{630ABD08-3E3E-CEC0-27D0-733FCAFABED3}"/>
              </a:ext>
            </a:extLst>
          </p:cNvPr>
          <p:cNvSpPr/>
          <p:nvPr/>
        </p:nvSpPr>
        <p:spPr>
          <a:xfrm>
            <a:off x="607233" y="2048039"/>
            <a:ext cx="5979781" cy="238496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833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rtifact">
            <a:extLst>
              <a:ext uri="{FF2B5EF4-FFF2-40B4-BE49-F238E27FC236}">
                <a16:creationId xmlns:a16="http://schemas.microsoft.com/office/drawing/2014/main" id="{8C0F300E-E363-1FD6-03FC-26F019A9FB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9468"/>
            <a:ext cx="12192000" cy="6858000"/>
          </a:xfrm>
          <a:prstGeom prst="rect">
            <a:avLst/>
          </a:prstGeom>
        </p:spPr>
      </p:pic>
      <p:pic>
        <p:nvPicPr>
          <p:cNvPr id="12" name="Figure">
            <a:extLst>
              <a:ext uri="{FF2B5EF4-FFF2-40B4-BE49-F238E27FC236}">
                <a16:creationId xmlns:a16="http://schemas.microsoft.com/office/drawing/2014/main" id="{A8B0D61F-16B3-774E-AA6C-80DC2AF131F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888424" y="6276106"/>
            <a:ext cx="4415152" cy="218898"/>
          </a:xfrm>
          <a:prstGeom prst="rect">
            <a:avLst/>
          </a:prstGeom>
        </p:spPr>
      </p:pic>
      <p:sp>
        <p:nvSpPr>
          <p:cNvPr id="9" name="TextBox 8">
            <a:extLst>
              <a:ext uri="{FF2B5EF4-FFF2-40B4-BE49-F238E27FC236}">
                <a16:creationId xmlns:a16="http://schemas.microsoft.com/office/drawing/2014/main" id="{93157D47-0AF3-78B0-9D8A-7ED51D1C8CF8}"/>
              </a:ext>
            </a:extLst>
          </p:cNvPr>
          <p:cNvSpPr txBox="1"/>
          <p:nvPr/>
        </p:nvSpPr>
        <p:spPr>
          <a:xfrm>
            <a:off x="4273519" y="2035629"/>
            <a:ext cx="3644961" cy="1938992"/>
          </a:xfrm>
          <a:prstGeom prst="rect">
            <a:avLst/>
          </a:prstGeom>
          <a:noFill/>
        </p:spPr>
        <p:txBody>
          <a:bodyPr wrap="square" rtlCol="0">
            <a:spAutoFit/>
          </a:bodyPr>
          <a:lstStyle/>
          <a:p>
            <a:pPr algn="ctr"/>
            <a:r>
              <a:rPr lang="en-US" sz="4000" dirty="0">
                <a:latin typeface="Gill Sans MT" panose="020B0502020104020203" pitchFamily="34" charset="0"/>
              </a:rPr>
              <a:t>Thank you! </a:t>
            </a:r>
          </a:p>
          <a:p>
            <a:pPr algn="ctr"/>
            <a:endParaRPr lang="en-US" sz="4000" dirty="0">
              <a:latin typeface="Gill Sans MT" panose="020B0502020104020203" pitchFamily="34" charset="0"/>
            </a:endParaRPr>
          </a:p>
          <a:p>
            <a:pPr algn="ctr"/>
            <a:r>
              <a:rPr lang="en-US" sz="4000" dirty="0">
                <a:latin typeface="Gill Sans MT" panose="020B0502020104020203" pitchFamily="34" charset="0"/>
              </a:rPr>
              <a:t>Any Questions?</a:t>
            </a:r>
          </a:p>
        </p:txBody>
      </p:sp>
    </p:spTree>
    <p:extLst>
      <p:ext uri="{BB962C8B-B14F-4D97-AF65-F5344CB8AC3E}">
        <p14:creationId xmlns:p14="http://schemas.microsoft.com/office/powerpoint/2010/main" val="48647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E2EB509F-6094-17ED-E161-27FEB4EB353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6F640BF6-D186-94B0-4EE7-CC3027FC5BF5}"/>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Background</a:t>
            </a:r>
          </a:p>
        </p:txBody>
      </p:sp>
      <p:pic>
        <p:nvPicPr>
          <p:cNvPr id="3" name="Figure">
            <a:extLst>
              <a:ext uri="{FF2B5EF4-FFF2-40B4-BE49-F238E27FC236}">
                <a16:creationId xmlns:a16="http://schemas.microsoft.com/office/drawing/2014/main" id="{947A44F4-E09E-5042-A6BE-8DB140524B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6" name="TextBox 5">
            <a:extLst>
              <a:ext uri="{FF2B5EF4-FFF2-40B4-BE49-F238E27FC236}">
                <a16:creationId xmlns:a16="http://schemas.microsoft.com/office/drawing/2014/main" id="{3A7856ED-D870-6E43-CA6A-EEE2C3FC3A4E}"/>
              </a:ext>
            </a:extLst>
          </p:cNvPr>
          <p:cNvSpPr txBox="1"/>
          <p:nvPr/>
        </p:nvSpPr>
        <p:spPr>
          <a:xfrm>
            <a:off x="833405" y="2454717"/>
            <a:ext cx="5422425" cy="3139321"/>
          </a:xfrm>
          <a:prstGeom prst="rect">
            <a:avLst/>
          </a:prstGeom>
          <a:noFill/>
        </p:spPr>
        <p:txBody>
          <a:bodyPr wrap="square" rtlCol="0">
            <a:spAutoFit/>
          </a:bodyPr>
          <a:lstStyle/>
          <a:p>
            <a:pPr>
              <a:buClr>
                <a:schemeClr val="tx1"/>
              </a:buClr>
            </a:pPr>
            <a:r>
              <a:rPr lang="en-US" sz="2200" dirty="0">
                <a:latin typeface="Gill Sans MT" panose="020B0502020104020203" pitchFamily="34" charset="0"/>
              </a:rPr>
              <a:t>Astronauts live free of the environmental and physical stress experienced on Earth</a:t>
            </a:r>
          </a:p>
          <a:p>
            <a:pPr>
              <a:buClr>
                <a:schemeClr val="tx1"/>
              </a:buClr>
            </a:pPr>
            <a:endParaRPr lang="en-US" sz="2200" dirty="0">
              <a:latin typeface="Gill Sans MT" panose="020B0502020104020203" pitchFamily="34" charset="0"/>
            </a:endParaRPr>
          </a:p>
          <a:p>
            <a:pPr>
              <a:buClr>
                <a:schemeClr val="tx1"/>
              </a:buClr>
            </a:pPr>
            <a:r>
              <a:rPr lang="en-US" sz="2200" dirty="0">
                <a:latin typeface="Gill Sans MT" panose="020B0502020104020203" pitchFamily="34" charset="0"/>
              </a:rPr>
              <a:t>Exercise is required each day, yet astronauts experience rapid deterioration of some biological systems</a:t>
            </a:r>
          </a:p>
          <a:p>
            <a:pPr>
              <a:buClr>
                <a:schemeClr val="tx1"/>
              </a:buClr>
            </a:pPr>
            <a:endParaRPr lang="en-US" sz="2200" dirty="0">
              <a:latin typeface="Gill Sans MT" panose="020B0502020104020203" pitchFamily="34" charset="0"/>
            </a:endParaRPr>
          </a:p>
          <a:p>
            <a:pPr>
              <a:buClr>
                <a:schemeClr val="tx1"/>
              </a:buClr>
            </a:pPr>
            <a:r>
              <a:rPr lang="en-US" sz="2200" dirty="0">
                <a:latin typeface="Gill Sans MT" panose="020B0502020104020203" pitchFamily="34" charset="0"/>
              </a:rPr>
              <a:t>2 hours of exercise may not be enough to overcome these negative effects</a:t>
            </a:r>
          </a:p>
        </p:txBody>
      </p:sp>
      <p:pic>
        <p:nvPicPr>
          <p:cNvPr id="1026" name="Picture 2">
            <a:extLst>
              <a:ext uri="{FF2B5EF4-FFF2-40B4-BE49-F238E27FC236}">
                <a16:creationId xmlns:a16="http://schemas.microsoft.com/office/drawing/2014/main" id="{7BBD703C-2FAB-0492-A9F3-E319A97F77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8116"/>
          <a:stretch/>
        </p:blipFill>
        <p:spPr bwMode="auto">
          <a:xfrm>
            <a:off x="6417326" y="2281033"/>
            <a:ext cx="5422425" cy="386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44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0EC9-4677-1C91-4431-D66E5FF3D080}"/>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7B40BA7D-7AA4-CBC2-DEF7-51AAD9AD568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A1E0A9FE-D9A3-B2A7-03F7-ECF542932A3E}"/>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Background</a:t>
            </a:r>
          </a:p>
        </p:txBody>
      </p:sp>
      <p:pic>
        <p:nvPicPr>
          <p:cNvPr id="3" name="Figure">
            <a:extLst>
              <a:ext uri="{FF2B5EF4-FFF2-40B4-BE49-F238E27FC236}">
                <a16:creationId xmlns:a16="http://schemas.microsoft.com/office/drawing/2014/main" id="{52CEE965-2B20-52D0-14B1-614872CDF7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pic>
        <p:nvPicPr>
          <p:cNvPr id="2050" name="Picture 2">
            <a:extLst>
              <a:ext uri="{FF2B5EF4-FFF2-40B4-BE49-F238E27FC236}">
                <a16:creationId xmlns:a16="http://schemas.microsoft.com/office/drawing/2014/main" id="{87869ECD-4785-D638-0989-58CCC09D26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18"/>
          <a:stretch/>
        </p:blipFill>
        <p:spPr bwMode="auto">
          <a:xfrm>
            <a:off x="3293524" y="2459240"/>
            <a:ext cx="5604951" cy="37317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571110-B438-B1A0-34E0-5A16661CF259}"/>
              </a:ext>
            </a:extLst>
          </p:cNvPr>
          <p:cNvSpPr txBox="1"/>
          <p:nvPr/>
        </p:nvSpPr>
        <p:spPr>
          <a:xfrm>
            <a:off x="2415519" y="2028353"/>
            <a:ext cx="7351370" cy="430887"/>
          </a:xfrm>
          <a:prstGeom prst="rect">
            <a:avLst/>
          </a:prstGeom>
          <a:noFill/>
        </p:spPr>
        <p:txBody>
          <a:bodyPr wrap="square" rtlCol="0">
            <a:spAutoFit/>
          </a:bodyPr>
          <a:lstStyle/>
          <a:p>
            <a:pPr>
              <a:buClr>
                <a:schemeClr val="tx1"/>
              </a:buClr>
            </a:pPr>
            <a:r>
              <a:rPr lang="en-US" sz="2200" dirty="0">
                <a:latin typeface="Gill Sans MT" panose="020B0502020104020203" pitchFamily="34" charset="0"/>
              </a:rPr>
              <a:t>Six months of spaceflight accelerates arterial aging by 30 years</a:t>
            </a:r>
          </a:p>
        </p:txBody>
      </p:sp>
    </p:spTree>
    <p:extLst>
      <p:ext uri="{BB962C8B-B14F-4D97-AF65-F5344CB8AC3E}">
        <p14:creationId xmlns:p14="http://schemas.microsoft.com/office/powerpoint/2010/main" val="9381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6792-A715-DCAF-9DED-2515BC2031AC}"/>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353C2532-D6E5-69E4-6F36-6570F91DCC8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78025E34-724C-4F00-97DA-F1EE1DA2B945}"/>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Background</a:t>
            </a:r>
          </a:p>
        </p:txBody>
      </p:sp>
      <p:pic>
        <p:nvPicPr>
          <p:cNvPr id="3" name="Figure">
            <a:extLst>
              <a:ext uri="{FF2B5EF4-FFF2-40B4-BE49-F238E27FC236}">
                <a16:creationId xmlns:a16="http://schemas.microsoft.com/office/drawing/2014/main" id="{8573E19B-B867-273D-8FBC-3E60428023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854647" y="6504529"/>
            <a:ext cx="4473115" cy="160178"/>
          </a:xfrm>
          <a:prstGeom prst="rect">
            <a:avLst/>
          </a:prstGeom>
        </p:spPr>
      </p:pic>
      <p:sp>
        <p:nvSpPr>
          <p:cNvPr id="10" name="Rectangle 9">
            <a:extLst>
              <a:ext uri="{FF2B5EF4-FFF2-40B4-BE49-F238E27FC236}">
                <a16:creationId xmlns:a16="http://schemas.microsoft.com/office/drawing/2014/main" id="{FB7C2C3F-0B66-C588-B990-9A1D0E2C987B}"/>
              </a:ext>
            </a:extLst>
          </p:cNvPr>
          <p:cNvSpPr/>
          <p:nvPr/>
        </p:nvSpPr>
        <p:spPr>
          <a:xfrm>
            <a:off x="4971220" y="3429000"/>
            <a:ext cx="6723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3200F0-7860-A3CA-7A86-4D9BB7554968}"/>
              </a:ext>
            </a:extLst>
          </p:cNvPr>
          <p:cNvSpPr/>
          <p:nvPr/>
        </p:nvSpPr>
        <p:spPr>
          <a:xfrm>
            <a:off x="8982635" y="3348336"/>
            <a:ext cx="6723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08E5715-F849-2CB1-8253-377EA30800F1}"/>
              </a:ext>
            </a:extLst>
          </p:cNvPr>
          <p:cNvSpPr txBox="1"/>
          <p:nvPr/>
        </p:nvSpPr>
        <p:spPr>
          <a:xfrm>
            <a:off x="2657166" y="2028353"/>
            <a:ext cx="6426825" cy="430887"/>
          </a:xfrm>
          <a:prstGeom prst="rect">
            <a:avLst/>
          </a:prstGeom>
          <a:noFill/>
        </p:spPr>
        <p:txBody>
          <a:bodyPr wrap="square" rtlCol="0">
            <a:spAutoFit/>
          </a:bodyPr>
          <a:lstStyle/>
          <a:p>
            <a:pPr>
              <a:buClr>
                <a:schemeClr val="tx1"/>
              </a:buClr>
            </a:pPr>
            <a:r>
              <a:rPr lang="en-US" sz="2200" dirty="0">
                <a:latin typeface="Gill Sans MT" panose="020B0502020104020203" pitchFamily="34" charset="0"/>
              </a:rPr>
              <a:t>Astronauts develop insulin resistance during spaceflight</a:t>
            </a:r>
          </a:p>
        </p:txBody>
      </p:sp>
      <p:pic>
        <p:nvPicPr>
          <p:cNvPr id="3074" name="Picture 2">
            <a:extLst>
              <a:ext uri="{FF2B5EF4-FFF2-40B4-BE49-F238E27FC236}">
                <a16:creationId xmlns:a16="http://schemas.microsoft.com/office/drawing/2014/main" id="{2B3D9FD4-4DC8-88AB-A9D8-261EC16AA5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498" t="10375" b="47281"/>
          <a:stretch/>
        </p:blipFill>
        <p:spPr bwMode="auto">
          <a:xfrm>
            <a:off x="4435466" y="2999741"/>
            <a:ext cx="3660655" cy="26547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11DEB6C-0E4D-C7B8-B74C-16DBA1295D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498" t="52719"/>
          <a:stretch/>
        </p:blipFill>
        <p:spPr bwMode="auto">
          <a:xfrm>
            <a:off x="7810600" y="2999741"/>
            <a:ext cx="3660655" cy="29642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8DB744D-8433-1E7F-C959-4BCAE562DA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79" r="51975" b="46638"/>
          <a:stretch/>
        </p:blipFill>
        <p:spPr bwMode="auto">
          <a:xfrm>
            <a:off x="914663" y="2999741"/>
            <a:ext cx="3600033" cy="270020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C4C3B23-052F-3D65-45BB-36B2E64A8FFA}"/>
              </a:ext>
            </a:extLst>
          </p:cNvPr>
          <p:cNvSpPr/>
          <p:nvPr/>
        </p:nvSpPr>
        <p:spPr>
          <a:xfrm>
            <a:off x="7166368" y="3388084"/>
            <a:ext cx="510938" cy="841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4C2235-EE74-FE1F-0BB3-217658EFD8FA}"/>
              </a:ext>
            </a:extLst>
          </p:cNvPr>
          <p:cNvSpPr/>
          <p:nvPr/>
        </p:nvSpPr>
        <p:spPr>
          <a:xfrm>
            <a:off x="10541502" y="3300030"/>
            <a:ext cx="672352" cy="841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F47325-76ED-51CF-62FA-3A07079203D6}"/>
              </a:ext>
            </a:extLst>
          </p:cNvPr>
          <p:cNvSpPr/>
          <p:nvPr/>
        </p:nvSpPr>
        <p:spPr>
          <a:xfrm>
            <a:off x="8327762" y="3200400"/>
            <a:ext cx="2645448" cy="1211580"/>
          </a:xfrm>
          <a:prstGeom prst="rect">
            <a:avLst/>
          </a:prstGeom>
          <a:solidFill>
            <a:srgbClr val="FAC01A">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62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279A-97EF-54A2-0767-3A4E06834CB6}"/>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121F663D-BFFB-BD9B-B545-B61C8E71FD5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F3B2EE8F-6368-7E16-7B52-DBF9B615C7E9}"/>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Background</a:t>
            </a:r>
          </a:p>
        </p:txBody>
      </p:sp>
      <p:pic>
        <p:nvPicPr>
          <p:cNvPr id="3" name="Figure">
            <a:extLst>
              <a:ext uri="{FF2B5EF4-FFF2-40B4-BE49-F238E27FC236}">
                <a16:creationId xmlns:a16="http://schemas.microsoft.com/office/drawing/2014/main" id="{BA4518B3-34D3-E6B3-B49E-7F0A284122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10" name="Rectangle 9">
            <a:extLst>
              <a:ext uri="{FF2B5EF4-FFF2-40B4-BE49-F238E27FC236}">
                <a16:creationId xmlns:a16="http://schemas.microsoft.com/office/drawing/2014/main" id="{66CC2F95-2A1E-343E-BD8A-C406B02D8A95}"/>
              </a:ext>
            </a:extLst>
          </p:cNvPr>
          <p:cNvSpPr/>
          <p:nvPr/>
        </p:nvSpPr>
        <p:spPr>
          <a:xfrm>
            <a:off x="4984376" y="3429000"/>
            <a:ext cx="6723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0DF2DE-02B2-02CD-54F4-6CA747EEEA90}"/>
              </a:ext>
            </a:extLst>
          </p:cNvPr>
          <p:cNvSpPr/>
          <p:nvPr/>
        </p:nvSpPr>
        <p:spPr>
          <a:xfrm>
            <a:off x="8982635" y="3348336"/>
            <a:ext cx="672353" cy="712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2D0C2EC9-F7BB-43A2-BAC0-EFA37C6513A4}"/>
              </a:ext>
            </a:extLst>
          </p:cNvPr>
          <p:cNvPicPr>
            <a:picLocks noChangeAspect="1"/>
          </p:cNvPicPr>
          <p:nvPr/>
        </p:nvPicPr>
        <p:blipFill>
          <a:blip r:embed="rId5"/>
          <a:srcRect r="49610"/>
          <a:stretch/>
        </p:blipFill>
        <p:spPr>
          <a:xfrm>
            <a:off x="4096887" y="2963941"/>
            <a:ext cx="3580902" cy="2952758"/>
          </a:xfrm>
          <a:prstGeom prst="rect">
            <a:avLst/>
          </a:prstGeom>
        </p:spPr>
      </p:pic>
      <p:sp>
        <p:nvSpPr>
          <p:cNvPr id="22" name="TextBox 21">
            <a:extLst>
              <a:ext uri="{FF2B5EF4-FFF2-40B4-BE49-F238E27FC236}">
                <a16:creationId xmlns:a16="http://schemas.microsoft.com/office/drawing/2014/main" id="{2395F876-F759-BEC8-491B-355E72D26E47}"/>
              </a:ext>
            </a:extLst>
          </p:cNvPr>
          <p:cNvSpPr txBox="1"/>
          <p:nvPr/>
        </p:nvSpPr>
        <p:spPr>
          <a:xfrm>
            <a:off x="2336149" y="2028353"/>
            <a:ext cx="7420921" cy="430887"/>
          </a:xfrm>
          <a:prstGeom prst="rect">
            <a:avLst/>
          </a:prstGeom>
          <a:noFill/>
        </p:spPr>
        <p:txBody>
          <a:bodyPr wrap="square" rtlCol="0">
            <a:spAutoFit/>
          </a:bodyPr>
          <a:lstStyle/>
          <a:p>
            <a:pPr>
              <a:buClr>
                <a:schemeClr val="tx1"/>
              </a:buClr>
            </a:pPr>
            <a:r>
              <a:rPr lang="en-US" sz="2200" dirty="0">
                <a:latin typeface="Gill Sans MT" panose="020B0502020104020203" pitchFamily="34" charset="0"/>
              </a:rPr>
              <a:t>During spaceflight, there is an upward shift in core temperature</a:t>
            </a:r>
          </a:p>
        </p:txBody>
      </p:sp>
    </p:spTree>
    <p:extLst>
      <p:ext uri="{BB962C8B-B14F-4D97-AF65-F5344CB8AC3E}">
        <p14:creationId xmlns:p14="http://schemas.microsoft.com/office/powerpoint/2010/main" val="50223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56C88-393C-CC4A-BEBC-2D721613E03D}"/>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49B6F5E8-8530-EAF9-FF41-7E79D452D23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DAFAE8D7-F29D-5078-D57B-4E3931467B05}"/>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Background</a:t>
            </a:r>
          </a:p>
        </p:txBody>
      </p:sp>
      <p:pic>
        <p:nvPicPr>
          <p:cNvPr id="3" name="Figure">
            <a:extLst>
              <a:ext uri="{FF2B5EF4-FFF2-40B4-BE49-F238E27FC236}">
                <a16:creationId xmlns:a16="http://schemas.microsoft.com/office/drawing/2014/main" id="{DDB7CD7C-8F47-F9B7-07AA-5EE9253A39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7" name="TextBox 6">
            <a:extLst>
              <a:ext uri="{FF2B5EF4-FFF2-40B4-BE49-F238E27FC236}">
                <a16:creationId xmlns:a16="http://schemas.microsoft.com/office/drawing/2014/main" id="{D5F88D1E-D1AB-D764-B9F8-E48FD394408C}"/>
              </a:ext>
            </a:extLst>
          </p:cNvPr>
          <p:cNvSpPr txBox="1"/>
          <p:nvPr/>
        </p:nvSpPr>
        <p:spPr>
          <a:xfrm>
            <a:off x="431060" y="3463269"/>
            <a:ext cx="11320288" cy="2462213"/>
          </a:xfrm>
          <a:prstGeom prst="rect">
            <a:avLst/>
          </a:prstGeom>
          <a:noFill/>
        </p:spPr>
        <p:txBody>
          <a:bodyPr wrap="square" rtlCol="0">
            <a:spAutoFit/>
          </a:bodyPr>
          <a:lstStyle/>
          <a:p>
            <a:pPr algn="ctr"/>
            <a:endParaRPr lang="en-US" sz="2200" dirty="0">
              <a:latin typeface="Gill Sans MT" panose="020B0502020104020203" pitchFamily="34" charset="0"/>
            </a:endParaRPr>
          </a:p>
          <a:p>
            <a:pPr algn="ctr"/>
            <a:endParaRPr lang="en-US" sz="2200" dirty="0">
              <a:latin typeface="Gill Sans MT" panose="020B0502020104020203" pitchFamily="34" charset="0"/>
            </a:endParaRPr>
          </a:p>
          <a:p>
            <a:pPr algn="ctr"/>
            <a:endParaRPr lang="en-US" sz="2200" dirty="0">
              <a:latin typeface="Gill Sans MT" panose="020B0502020104020203" pitchFamily="34" charset="0"/>
            </a:endParaRPr>
          </a:p>
          <a:p>
            <a:pPr algn="ctr"/>
            <a:endParaRPr lang="en-US" sz="2200" dirty="0">
              <a:latin typeface="Gill Sans MT" panose="020B0502020104020203" pitchFamily="34" charset="0"/>
            </a:endParaRPr>
          </a:p>
          <a:p>
            <a:pPr algn="ctr"/>
            <a:endParaRPr lang="en-US" sz="2200" dirty="0">
              <a:latin typeface="Gill Sans MT" panose="020B0502020104020203" pitchFamily="34" charset="0"/>
            </a:endParaRPr>
          </a:p>
          <a:p>
            <a:pPr algn="ctr"/>
            <a:endParaRPr lang="en-US" sz="2200" dirty="0">
              <a:latin typeface="Gill Sans MT" panose="020B0502020104020203" pitchFamily="34" charset="0"/>
            </a:endParaRPr>
          </a:p>
          <a:p>
            <a:pPr algn="ctr"/>
            <a:r>
              <a:rPr lang="en-US" sz="2200" dirty="0">
                <a:latin typeface="Gill Sans MT" panose="020B0502020104020203" pitchFamily="34" charset="0"/>
              </a:rPr>
              <a:t>Caused by a decrease in blood volume</a:t>
            </a:r>
          </a:p>
        </p:txBody>
      </p:sp>
      <p:pic>
        <p:nvPicPr>
          <p:cNvPr id="4098" name="Picture 2">
            <a:extLst>
              <a:ext uri="{FF2B5EF4-FFF2-40B4-BE49-F238E27FC236}">
                <a16:creationId xmlns:a16="http://schemas.microsoft.com/office/drawing/2014/main" id="{CD17C46D-3E62-407A-8E58-108755929C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1305"/>
          <a:stretch/>
        </p:blipFill>
        <p:spPr bwMode="auto">
          <a:xfrm>
            <a:off x="2672425" y="2948527"/>
            <a:ext cx="3377962" cy="2486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11C131E-087E-04A3-F56C-3EB972D258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537"/>
          <a:stretch/>
        </p:blipFill>
        <p:spPr bwMode="auto">
          <a:xfrm>
            <a:off x="6141612" y="2912593"/>
            <a:ext cx="3377962" cy="26281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13162C-11A8-55BC-A00B-1171B568F130}"/>
              </a:ext>
            </a:extLst>
          </p:cNvPr>
          <p:cNvSpPr txBox="1"/>
          <p:nvPr/>
        </p:nvSpPr>
        <p:spPr>
          <a:xfrm>
            <a:off x="431060" y="2028353"/>
            <a:ext cx="11320288" cy="1446550"/>
          </a:xfrm>
          <a:prstGeom prst="rect">
            <a:avLst/>
          </a:prstGeom>
          <a:noFill/>
        </p:spPr>
        <p:txBody>
          <a:bodyPr wrap="square" rtlCol="0">
            <a:spAutoFit/>
          </a:bodyPr>
          <a:lstStyle/>
          <a:p>
            <a:pPr algn="ctr"/>
            <a:r>
              <a:rPr lang="en-US" sz="2200" dirty="0">
                <a:latin typeface="Gill Sans MT" panose="020B0502020104020203" pitchFamily="34" charset="0"/>
              </a:rPr>
              <a:t>Upon return to earth, astronauts struggle with blood pressure control, leading to light-headedness in the upright position </a:t>
            </a:r>
          </a:p>
          <a:p>
            <a:pPr algn="ctr"/>
            <a:endParaRPr lang="en-US" sz="2200" dirty="0">
              <a:latin typeface="Gill Sans MT" panose="020B0502020104020203" pitchFamily="34" charset="0"/>
            </a:endParaRPr>
          </a:p>
          <a:p>
            <a:pPr>
              <a:buClr>
                <a:schemeClr val="tx1"/>
              </a:buClr>
            </a:pPr>
            <a:endParaRPr lang="en-US" sz="2200" dirty="0">
              <a:latin typeface="Gill Sans MT" panose="020B0502020104020203" pitchFamily="34" charset="0"/>
            </a:endParaRPr>
          </a:p>
        </p:txBody>
      </p:sp>
    </p:spTree>
    <p:extLst>
      <p:ext uri="{BB962C8B-B14F-4D97-AF65-F5344CB8AC3E}">
        <p14:creationId xmlns:p14="http://schemas.microsoft.com/office/powerpoint/2010/main" val="63641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911DC-94D9-AB6D-CA88-9A7478D04A70}"/>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9E79C49E-3C26-D71B-AE16-E7E19DD5E03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F2128285-085E-3D18-8870-34F94DE7ECD6}"/>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Introduction</a:t>
            </a:r>
          </a:p>
        </p:txBody>
      </p:sp>
      <p:pic>
        <p:nvPicPr>
          <p:cNvPr id="3" name="Figure">
            <a:extLst>
              <a:ext uri="{FF2B5EF4-FFF2-40B4-BE49-F238E27FC236}">
                <a16:creationId xmlns:a16="http://schemas.microsoft.com/office/drawing/2014/main" id="{09B99F8B-4457-76B0-F4F0-24842019F9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6" name="TextBox 5">
            <a:extLst>
              <a:ext uri="{FF2B5EF4-FFF2-40B4-BE49-F238E27FC236}">
                <a16:creationId xmlns:a16="http://schemas.microsoft.com/office/drawing/2014/main" id="{57069F94-932F-194C-BB2A-2C448A326536}"/>
              </a:ext>
            </a:extLst>
          </p:cNvPr>
          <p:cNvSpPr txBox="1"/>
          <p:nvPr/>
        </p:nvSpPr>
        <p:spPr>
          <a:xfrm>
            <a:off x="763927" y="2760199"/>
            <a:ext cx="10654554" cy="769441"/>
          </a:xfrm>
          <a:prstGeom prst="rect">
            <a:avLst/>
          </a:prstGeom>
          <a:noFill/>
        </p:spPr>
        <p:txBody>
          <a:bodyPr wrap="square" rtlCol="0">
            <a:spAutoFit/>
          </a:bodyPr>
          <a:lstStyle/>
          <a:p>
            <a:pPr algn="ctr">
              <a:buClr>
                <a:schemeClr val="tx1"/>
              </a:buClr>
            </a:pPr>
            <a:r>
              <a:rPr lang="en-US" sz="2200" dirty="0">
                <a:latin typeface="Gill Sans MT" panose="020B0502020104020203" pitchFamily="34" charset="0"/>
              </a:rPr>
              <a:t>Acute heat exposure has short-term benefits for arterial function, insulin sensitivity, thermoregulation, and blood volume expansion on Earth</a:t>
            </a:r>
          </a:p>
        </p:txBody>
      </p:sp>
      <p:sp>
        <p:nvSpPr>
          <p:cNvPr id="2" name="TextBox 1">
            <a:extLst>
              <a:ext uri="{FF2B5EF4-FFF2-40B4-BE49-F238E27FC236}">
                <a16:creationId xmlns:a16="http://schemas.microsoft.com/office/drawing/2014/main" id="{25BD7F61-AC16-B64F-C129-F4F847074942}"/>
              </a:ext>
            </a:extLst>
          </p:cNvPr>
          <p:cNvSpPr txBox="1"/>
          <p:nvPr/>
        </p:nvSpPr>
        <p:spPr>
          <a:xfrm>
            <a:off x="763927" y="4079407"/>
            <a:ext cx="10654554" cy="769441"/>
          </a:xfrm>
          <a:prstGeom prst="rect">
            <a:avLst/>
          </a:prstGeom>
          <a:noFill/>
        </p:spPr>
        <p:txBody>
          <a:bodyPr wrap="square" rtlCol="0">
            <a:spAutoFit/>
          </a:bodyPr>
          <a:lstStyle/>
          <a:p>
            <a:pPr algn="ctr">
              <a:buClr>
                <a:schemeClr val="tx1"/>
              </a:buClr>
            </a:pPr>
            <a:r>
              <a:rPr lang="en-US" sz="2200" dirty="0">
                <a:latin typeface="Gill Sans MT" panose="020B0502020104020203" pitchFamily="34" charset="0"/>
              </a:rPr>
              <a:t>Therefore, we propose that the addition of heat stress to exercise during spaceflight will minimize these negative health outcomes in astronauts </a:t>
            </a:r>
          </a:p>
        </p:txBody>
      </p:sp>
    </p:spTree>
    <p:extLst>
      <p:ext uri="{BB962C8B-B14F-4D97-AF65-F5344CB8AC3E}">
        <p14:creationId xmlns:p14="http://schemas.microsoft.com/office/powerpoint/2010/main" val="362009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D4200-1543-4A7C-3A04-C3F38A6CA379}"/>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EAAF6EEA-DF1E-7F17-AA60-1650F9291EE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9ABA9BBC-1D26-4AC0-E3F7-D8658D7838DA}"/>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Study Design</a:t>
            </a:r>
          </a:p>
        </p:txBody>
      </p:sp>
      <p:pic>
        <p:nvPicPr>
          <p:cNvPr id="3" name="Figure">
            <a:extLst>
              <a:ext uri="{FF2B5EF4-FFF2-40B4-BE49-F238E27FC236}">
                <a16:creationId xmlns:a16="http://schemas.microsoft.com/office/drawing/2014/main" id="{47210872-4FD9-53D9-1ECC-DCDE21F9E9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sp>
        <p:nvSpPr>
          <p:cNvPr id="22" name="TextBox 21">
            <a:extLst>
              <a:ext uri="{FF2B5EF4-FFF2-40B4-BE49-F238E27FC236}">
                <a16:creationId xmlns:a16="http://schemas.microsoft.com/office/drawing/2014/main" id="{C5F66380-8D81-34EC-1DA3-AE30A4D1B306}"/>
              </a:ext>
            </a:extLst>
          </p:cNvPr>
          <p:cNvSpPr txBox="1"/>
          <p:nvPr/>
        </p:nvSpPr>
        <p:spPr>
          <a:xfrm>
            <a:off x="3880450" y="3149764"/>
            <a:ext cx="4431100" cy="3354765"/>
          </a:xfrm>
          <a:prstGeom prst="rect">
            <a:avLst/>
          </a:prstGeom>
          <a:noFill/>
        </p:spPr>
        <p:txBody>
          <a:bodyPr wrap="square" rtlCol="0">
            <a:spAutoFit/>
          </a:bodyPr>
          <a:lstStyle/>
          <a:p>
            <a:r>
              <a:rPr lang="en-US" sz="2200" u="sng" dirty="0">
                <a:latin typeface="Gill Sans MT" panose="020B0502020104020203" pitchFamily="34" charset="0"/>
              </a:rPr>
              <a:t>Participant Criteria:</a:t>
            </a:r>
          </a:p>
          <a:p>
            <a:endParaRPr lang="en-US" sz="2200" dirty="0">
              <a:latin typeface="Gill Sans MT" panose="020B0502020104020203" pitchFamily="34" charset="0"/>
            </a:endParaRPr>
          </a:p>
          <a:p>
            <a:r>
              <a:rPr lang="en-US" sz="2200" dirty="0">
                <a:latin typeface="Gill Sans MT" panose="020B0502020104020203" pitchFamily="34" charset="0"/>
              </a:rPr>
              <a:t>Young healthy individuals, ages 18-50</a:t>
            </a:r>
          </a:p>
          <a:p>
            <a:endParaRPr lang="en-US" sz="2200" dirty="0">
              <a:latin typeface="Gill Sans MT" panose="020B0502020104020203" pitchFamily="34" charset="0"/>
            </a:endParaRPr>
          </a:p>
          <a:p>
            <a:r>
              <a:rPr lang="en-US" sz="2200" dirty="0">
                <a:latin typeface="Gill Sans MT" panose="020B0502020104020203" pitchFamily="34" charset="0"/>
              </a:rPr>
              <a:t>Regularly physically active</a:t>
            </a:r>
          </a:p>
          <a:p>
            <a:endParaRPr lang="en-US" sz="2200" dirty="0">
              <a:latin typeface="Gill Sans MT" panose="020B0502020104020203" pitchFamily="34" charset="0"/>
            </a:endParaRPr>
          </a:p>
          <a:p>
            <a:r>
              <a:rPr lang="en-US" sz="2200" dirty="0">
                <a:latin typeface="Gill Sans MT" panose="020B0502020104020203" pitchFamily="34" charset="0"/>
              </a:rPr>
              <a:t>Females: </a:t>
            </a:r>
            <a:r>
              <a:rPr lang="en-US" sz="2200" b="0" i="0" dirty="0">
                <a:solidFill>
                  <a:srgbClr val="231F20"/>
                </a:solidFill>
                <a:effectLst/>
                <a:latin typeface="Gill Sans MT" panose="020B0502020104020203" pitchFamily="34" charset="0"/>
              </a:rPr>
              <a:t>VO₂ Max  ≥ 25mL/kg/min</a:t>
            </a:r>
            <a:endParaRPr lang="en-US" sz="2200" dirty="0">
              <a:latin typeface="Gill Sans MT" panose="020B0502020104020203" pitchFamily="34" charset="0"/>
            </a:endParaRPr>
          </a:p>
          <a:p>
            <a:r>
              <a:rPr lang="en-US" sz="2200" dirty="0">
                <a:latin typeface="Gill Sans MT" panose="020B0502020104020203" pitchFamily="34" charset="0"/>
              </a:rPr>
              <a:t>Males: </a:t>
            </a:r>
            <a:r>
              <a:rPr lang="en-US" sz="2200" b="0" i="0" dirty="0">
                <a:solidFill>
                  <a:srgbClr val="231F20"/>
                </a:solidFill>
                <a:effectLst/>
                <a:latin typeface="Gill Sans MT" panose="020B0502020104020203" pitchFamily="34" charset="0"/>
              </a:rPr>
              <a:t>VO₂ Max ≥ 35mL/kg/min</a:t>
            </a:r>
            <a:endParaRPr lang="en-US" sz="2200" dirty="0">
              <a:latin typeface="Gill Sans MT" panose="020B0502020104020203" pitchFamily="34" charset="0"/>
            </a:endParaRPr>
          </a:p>
          <a:p>
            <a:endParaRPr lang="en-US" dirty="0"/>
          </a:p>
          <a:p>
            <a:endParaRPr lang="en-US" dirty="0"/>
          </a:p>
        </p:txBody>
      </p:sp>
      <p:sp>
        <p:nvSpPr>
          <p:cNvPr id="25" name="Rectangle 24">
            <a:extLst>
              <a:ext uri="{FF2B5EF4-FFF2-40B4-BE49-F238E27FC236}">
                <a16:creationId xmlns:a16="http://schemas.microsoft.com/office/drawing/2014/main" id="{81979001-965E-A055-0691-D130289B0BEF}"/>
              </a:ext>
            </a:extLst>
          </p:cNvPr>
          <p:cNvSpPr/>
          <p:nvPr/>
        </p:nvSpPr>
        <p:spPr>
          <a:xfrm>
            <a:off x="3880450" y="3145747"/>
            <a:ext cx="4431100" cy="28227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2BFBA6-766E-5072-BFDA-178ABFFC7BFB}"/>
              </a:ext>
            </a:extLst>
          </p:cNvPr>
          <p:cNvSpPr txBox="1"/>
          <p:nvPr/>
        </p:nvSpPr>
        <p:spPr>
          <a:xfrm>
            <a:off x="1236250" y="1981189"/>
            <a:ext cx="9709908" cy="769441"/>
          </a:xfrm>
          <a:prstGeom prst="rect">
            <a:avLst/>
          </a:prstGeom>
          <a:noFill/>
        </p:spPr>
        <p:txBody>
          <a:bodyPr wrap="square" rtlCol="0">
            <a:spAutoFit/>
          </a:bodyPr>
          <a:lstStyle/>
          <a:p>
            <a:pPr algn="ctr"/>
            <a:r>
              <a:rPr lang="en-US" sz="2200" dirty="0">
                <a:latin typeface="Gill Sans MT" panose="020B0502020104020203" pitchFamily="34" charset="0"/>
              </a:rPr>
              <a:t>Repeated measures design</a:t>
            </a:r>
          </a:p>
          <a:p>
            <a:pPr algn="ctr"/>
            <a:r>
              <a:rPr lang="en-US" sz="2200" dirty="0">
                <a:latin typeface="Gill Sans MT" panose="020B0502020104020203" pitchFamily="34" charset="0"/>
              </a:rPr>
              <a:t>Each participant will complete every condition </a:t>
            </a:r>
          </a:p>
        </p:txBody>
      </p:sp>
    </p:spTree>
    <p:extLst>
      <p:ext uri="{BB962C8B-B14F-4D97-AF65-F5344CB8AC3E}">
        <p14:creationId xmlns:p14="http://schemas.microsoft.com/office/powerpoint/2010/main" val="326244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1126-DED7-11A3-E033-595B54AA0159}"/>
            </a:ext>
          </a:extLst>
        </p:cNvPr>
        <p:cNvGrpSpPr/>
        <p:nvPr/>
      </p:nvGrpSpPr>
      <p:grpSpPr>
        <a:xfrm>
          <a:off x="0" y="0"/>
          <a:ext cx="0" cy="0"/>
          <a:chOff x="0" y="0"/>
          <a:chExt cx="0" cy="0"/>
        </a:xfrm>
      </p:grpSpPr>
      <p:pic>
        <p:nvPicPr>
          <p:cNvPr id="5" name="Artifact">
            <a:extLst>
              <a:ext uri="{FF2B5EF4-FFF2-40B4-BE49-F238E27FC236}">
                <a16:creationId xmlns:a16="http://schemas.microsoft.com/office/drawing/2014/main" id="{D7156A61-3467-B5D3-04B2-473380800F2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350" y="0"/>
            <a:ext cx="12179300" cy="1879600"/>
          </a:xfrm>
          <a:prstGeom prst="rect">
            <a:avLst/>
          </a:prstGeom>
        </p:spPr>
      </p:pic>
      <p:sp>
        <p:nvSpPr>
          <p:cNvPr id="16" name="H1">
            <a:extLst>
              <a:ext uri="{FF2B5EF4-FFF2-40B4-BE49-F238E27FC236}">
                <a16:creationId xmlns:a16="http://schemas.microsoft.com/office/drawing/2014/main" id="{DD33AB8C-8641-ED99-6721-EC1C204A63F8}"/>
              </a:ext>
            </a:extLst>
          </p:cNvPr>
          <p:cNvSpPr>
            <a:spLocks noGrp="1"/>
          </p:cNvSpPr>
          <p:nvPr>
            <p:ph type="title"/>
          </p:nvPr>
        </p:nvSpPr>
        <p:spPr>
          <a:xfrm>
            <a:off x="833405" y="401433"/>
            <a:ext cx="10515600" cy="704918"/>
          </a:xfrm>
        </p:spPr>
        <p:txBody>
          <a:bodyPr>
            <a:noAutofit/>
          </a:bodyPr>
          <a:lstStyle/>
          <a:p>
            <a:r>
              <a:rPr lang="en-US" sz="5400" dirty="0">
                <a:solidFill>
                  <a:schemeClr val="bg1"/>
                </a:solidFill>
                <a:latin typeface="Rockwell" panose="02060603020205020403" pitchFamily="18" charset="0"/>
              </a:rPr>
              <a:t>Methods</a:t>
            </a:r>
          </a:p>
        </p:txBody>
      </p:sp>
      <p:pic>
        <p:nvPicPr>
          <p:cNvPr id="3" name="Figure">
            <a:extLst>
              <a:ext uri="{FF2B5EF4-FFF2-40B4-BE49-F238E27FC236}">
                <a16:creationId xmlns:a16="http://schemas.microsoft.com/office/drawing/2014/main" id="{2B960379-B230-522D-6299-2BB09EAC38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4647" y="6504529"/>
            <a:ext cx="4473115" cy="160178"/>
          </a:xfrm>
          <a:prstGeom prst="rect">
            <a:avLst/>
          </a:prstGeom>
        </p:spPr>
      </p:pic>
      <p:pic>
        <p:nvPicPr>
          <p:cNvPr id="14" name="Picture 13" descr="A group of people in a room&#10;&#10;AI-generated content may be incorrect.">
            <a:extLst>
              <a:ext uri="{FF2B5EF4-FFF2-40B4-BE49-F238E27FC236}">
                <a16:creationId xmlns:a16="http://schemas.microsoft.com/office/drawing/2014/main" id="{FBCB4280-1F69-B8F9-A7E5-339D165C640C}"/>
              </a:ext>
            </a:extLst>
          </p:cNvPr>
          <p:cNvPicPr>
            <a:picLocks noChangeAspect="1"/>
          </p:cNvPicPr>
          <p:nvPr/>
        </p:nvPicPr>
        <p:blipFill>
          <a:blip r:embed="rId5"/>
          <a:srcRect l="15533" t="7686" r="2767"/>
          <a:stretch/>
        </p:blipFill>
        <p:spPr>
          <a:xfrm>
            <a:off x="4548031" y="3196638"/>
            <a:ext cx="3206319" cy="2717139"/>
          </a:xfrm>
          <a:prstGeom prst="rect">
            <a:avLst/>
          </a:prstGeom>
        </p:spPr>
      </p:pic>
      <p:sp>
        <p:nvSpPr>
          <p:cNvPr id="4" name="TextBox 3">
            <a:extLst>
              <a:ext uri="{FF2B5EF4-FFF2-40B4-BE49-F238E27FC236}">
                <a16:creationId xmlns:a16="http://schemas.microsoft.com/office/drawing/2014/main" id="{38962768-0E2A-0D85-04D4-FA7C0E6D78CD}"/>
              </a:ext>
            </a:extLst>
          </p:cNvPr>
          <p:cNvSpPr txBox="1"/>
          <p:nvPr/>
        </p:nvSpPr>
        <p:spPr>
          <a:xfrm>
            <a:off x="4548031" y="1962274"/>
            <a:ext cx="3350365" cy="430887"/>
          </a:xfrm>
          <a:prstGeom prst="rect">
            <a:avLst/>
          </a:prstGeom>
          <a:noFill/>
        </p:spPr>
        <p:txBody>
          <a:bodyPr wrap="square" rtlCol="0">
            <a:spAutoFit/>
          </a:bodyPr>
          <a:lstStyle/>
          <a:p>
            <a:r>
              <a:rPr lang="en-US" sz="2200" u="sng" dirty="0">
                <a:latin typeface="Gill Sans MT" panose="020B0502020104020203" pitchFamily="34" charset="0"/>
              </a:rPr>
              <a:t>3 Experimental Conditions: </a:t>
            </a:r>
          </a:p>
        </p:txBody>
      </p:sp>
      <p:sp>
        <p:nvSpPr>
          <p:cNvPr id="2" name="TextBox 1">
            <a:extLst>
              <a:ext uri="{FF2B5EF4-FFF2-40B4-BE49-F238E27FC236}">
                <a16:creationId xmlns:a16="http://schemas.microsoft.com/office/drawing/2014/main" id="{EEB8A708-F190-4EF7-78D2-33D9FB327409}"/>
              </a:ext>
            </a:extLst>
          </p:cNvPr>
          <p:cNvSpPr txBox="1"/>
          <p:nvPr/>
        </p:nvSpPr>
        <p:spPr>
          <a:xfrm>
            <a:off x="1116724" y="2525416"/>
            <a:ext cx="2672047" cy="430887"/>
          </a:xfrm>
          <a:prstGeom prst="rect">
            <a:avLst/>
          </a:prstGeom>
          <a:noFill/>
        </p:spPr>
        <p:txBody>
          <a:bodyPr wrap="square" rtlCol="0">
            <a:spAutoFit/>
          </a:bodyPr>
          <a:lstStyle/>
          <a:p>
            <a:r>
              <a:rPr lang="en-US" sz="2200" dirty="0">
                <a:solidFill>
                  <a:srgbClr val="00ADB5"/>
                </a:solidFill>
                <a:latin typeface="Gill Sans MT" panose="020B0502020104020203" pitchFamily="34" charset="0"/>
              </a:rPr>
              <a:t>Cool Exercise (EXC)</a:t>
            </a:r>
          </a:p>
        </p:txBody>
      </p:sp>
      <p:sp>
        <p:nvSpPr>
          <p:cNvPr id="7" name="TextBox 6">
            <a:extLst>
              <a:ext uri="{FF2B5EF4-FFF2-40B4-BE49-F238E27FC236}">
                <a16:creationId xmlns:a16="http://schemas.microsoft.com/office/drawing/2014/main" id="{255469EB-708C-B50E-F5EB-92E51CD4D407}"/>
              </a:ext>
            </a:extLst>
          </p:cNvPr>
          <p:cNvSpPr txBox="1"/>
          <p:nvPr/>
        </p:nvSpPr>
        <p:spPr>
          <a:xfrm>
            <a:off x="4908334" y="2512944"/>
            <a:ext cx="2629758" cy="430887"/>
          </a:xfrm>
          <a:prstGeom prst="rect">
            <a:avLst/>
          </a:prstGeom>
          <a:noFill/>
        </p:spPr>
        <p:txBody>
          <a:bodyPr wrap="square" rtlCol="0">
            <a:spAutoFit/>
          </a:bodyPr>
          <a:lstStyle/>
          <a:p>
            <a:r>
              <a:rPr lang="en-US" sz="2200" dirty="0">
                <a:solidFill>
                  <a:srgbClr val="FF0000"/>
                </a:solidFill>
                <a:latin typeface="Gill Sans MT" panose="020B0502020104020203" pitchFamily="34" charset="0"/>
              </a:rPr>
              <a:t>Hot Exercise (EXH)</a:t>
            </a:r>
          </a:p>
        </p:txBody>
      </p:sp>
      <p:sp>
        <p:nvSpPr>
          <p:cNvPr id="8" name="TextBox 7">
            <a:extLst>
              <a:ext uri="{FF2B5EF4-FFF2-40B4-BE49-F238E27FC236}">
                <a16:creationId xmlns:a16="http://schemas.microsoft.com/office/drawing/2014/main" id="{C2A7F74B-EF6F-F3E3-65E7-BBE216A9F0C4}"/>
              </a:ext>
            </a:extLst>
          </p:cNvPr>
          <p:cNvSpPr txBox="1"/>
          <p:nvPr/>
        </p:nvSpPr>
        <p:spPr>
          <a:xfrm>
            <a:off x="8876139" y="2514257"/>
            <a:ext cx="2199137" cy="430887"/>
          </a:xfrm>
          <a:prstGeom prst="rect">
            <a:avLst/>
          </a:prstGeom>
          <a:noFill/>
        </p:spPr>
        <p:txBody>
          <a:bodyPr wrap="square" rtlCol="0">
            <a:spAutoFit/>
          </a:bodyPr>
          <a:lstStyle/>
          <a:p>
            <a:r>
              <a:rPr lang="en-US" sz="2200" dirty="0">
                <a:solidFill>
                  <a:srgbClr val="F8B700"/>
                </a:solidFill>
                <a:latin typeface="Gill Sans MT" panose="020B0502020104020203" pitchFamily="34" charset="0"/>
              </a:rPr>
              <a:t>Control (CTRL)</a:t>
            </a:r>
          </a:p>
        </p:txBody>
      </p:sp>
      <p:pic>
        <p:nvPicPr>
          <p:cNvPr id="9" name="Picture 8">
            <a:extLst>
              <a:ext uri="{FF2B5EF4-FFF2-40B4-BE49-F238E27FC236}">
                <a16:creationId xmlns:a16="http://schemas.microsoft.com/office/drawing/2014/main" id="{56D15965-7E35-8B83-7945-F9FFB6315F98}"/>
              </a:ext>
            </a:extLst>
          </p:cNvPr>
          <p:cNvPicPr>
            <a:picLocks noChangeAspect="1"/>
          </p:cNvPicPr>
          <p:nvPr/>
        </p:nvPicPr>
        <p:blipFill>
          <a:blip r:embed="rId6"/>
          <a:srcRect t="5411" b="9386"/>
          <a:stretch/>
        </p:blipFill>
        <p:spPr>
          <a:xfrm>
            <a:off x="1086094" y="3002628"/>
            <a:ext cx="2733306" cy="3105160"/>
          </a:xfrm>
          <a:prstGeom prst="rect">
            <a:avLst/>
          </a:prstGeom>
        </p:spPr>
      </p:pic>
      <p:pic>
        <p:nvPicPr>
          <p:cNvPr id="11" name="Picture 10">
            <a:extLst>
              <a:ext uri="{FF2B5EF4-FFF2-40B4-BE49-F238E27FC236}">
                <a16:creationId xmlns:a16="http://schemas.microsoft.com/office/drawing/2014/main" id="{267E231D-4194-9143-4242-F36764519646}"/>
              </a:ext>
            </a:extLst>
          </p:cNvPr>
          <p:cNvPicPr>
            <a:picLocks noChangeAspect="1"/>
          </p:cNvPicPr>
          <p:nvPr/>
        </p:nvPicPr>
        <p:blipFill>
          <a:blip r:embed="rId7"/>
          <a:stretch>
            <a:fillRect/>
          </a:stretch>
        </p:blipFill>
        <p:spPr>
          <a:xfrm>
            <a:off x="8584211" y="3002628"/>
            <a:ext cx="2491065" cy="3223731"/>
          </a:xfrm>
          <a:prstGeom prst="rect">
            <a:avLst/>
          </a:prstGeom>
        </p:spPr>
      </p:pic>
    </p:spTree>
    <p:extLst>
      <p:ext uri="{BB962C8B-B14F-4D97-AF65-F5344CB8AC3E}">
        <p14:creationId xmlns:p14="http://schemas.microsoft.com/office/powerpoint/2010/main" val="415027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FAADDF65-3C38-4853-BD7D-91B9CEE1CF6E}"/>
</file>

<file path=customXml/itemProps2.xml><?xml version="1.0" encoding="utf-8"?>
<ds:datastoreItem xmlns:ds="http://schemas.openxmlformats.org/officeDocument/2006/customXml" ds:itemID="{5CEEC59C-07CF-4356-947E-D730E3DC4E4B}"/>
</file>

<file path=customXml/itemProps3.xml><?xml version="1.0" encoding="utf-8"?>
<ds:datastoreItem xmlns:ds="http://schemas.openxmlformats.org/officeDocument/2006/customXml" ds:itemID="{0D664F73-4D1E-4815-9954-55A2A59CE0C3}"/>
</file>

<file path=docProps/app.xml><?xml version="1.0" encoding="utf-8"?>
<Properties xmlns="http://schemas.openxmlformats.org/officeDocument/2006/extended-properties" xmlns:vt="http://schemas.openxmlformats.org/officeDocument/2006/docPropsVTypes">
  <TotalTime>7357</TotalTime>
  <Words>1895</Words>
  <Application>Microsoft Macintosh PowerPoint</Application>
  <PresentationFormat>Widescreen</PresentationFormat>
  <Paragraphs>195</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Gill Sans MT</vt:lpstr>
      <vt:lpstr>Rockwell</vt:lpstr>
      <vt:lpstr>Office Theme</vt:lpstr>
      <vt:lpstr>Using heat stress to mitigate physiological decline during long-term spaceflight</vt:lpstr>
      <vt:lpstr>Background</vt:lpstr>
      <vt:lpstr>Background</vt:lpstr>
      <vt:lpstr>Background</vt:lpstr>
      <vt:lpstr>Background</vt:lpstr>
      <vt:lpstr>Background</vt:lpstr>
      <vt:lpstr>Introduction</vt:lpstr>
      <vt:lpstr>Study Design</vt:lpstr>
      <vt:lpstr>Methods</vt:lpstr>
      <vt:lpstr>Methods</vt:lpstr>
      <vt:lpstr>Methods</vt:lpstr>
      <vt:lpstr>Methods</vt:lpstr>
      <vt:lpstr>Methods</vt:lpstr>
      <vt:lpstr>Methods</vt:lpstr>
      <vt:lpstr>Methods</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Amanda Grace Macholl</dc:creator>
  <cp:lastModifiedBy>Desiree Crawl</cp:lastModifiedBy>
  <cp:revision>207</cp:revision>
  <dcterms:created xsi:type="dcterms:W3CDTF">2022-02-25T17:26:29Z</dcterms:created>
  <dcterms:modified xsi:type="dcterms:W3CDTF">2025-04-13T02:38:36Z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